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9"/>
  </p:notesMasterIdLst>
  <p:sldIdLst>
    <p:sldId id="256" r:id="rId3"/>
    <p:sldId id="289" r:id="rId4"/>
    <p:sldId id="290" r:id="rId5"/>
    <p:sldId id="291" r:id="rId6"/>
    <p:sldId id="257" r:id="rId7"/>
    <p:sldId id="277" r:id="rId8"/>
    <p:sldId id="259" r:id="rId9"/>
    <p:sldId id="292" r:id="rId10"/>
    <p:sldId id="322" r:id="rId11"/>
    <p:sldId id="294" r:id="rId12"/>
    <p:sldId id="270" r:id="rId13"/>
    <p:sldId id="262" r:id="rId14"/>
    <p:sldId id="263" r:id="rId15"/>
    <p:sldId id="274" r:id="rId16"/>
    <p:sldId id="272" r:id="rId17"/>
    <p:sldId id="298" r:id="rId18"/>
    <p:sldId id="299" r:id="rId19"/>
    <p:sldId id="300" r:id="rId20"/>
    <p:sldId id="301" r:id="rId21"/>
    <p:sldId id="302" r:id="rId22"/>
    <p:sldId id="303" r:id="rId23"/>
    <p:sldId id="304" r:id="rId24"/>
    <p:sldId id="305" r:id="rId25"/>
    <p:sldId id="306" r:id="rId26"/>
    <p:sldId id="307" r:id="rId27"/>
    <p:sldId id="275" r:id="rId28"/>
    <p:sldId id="280" r:id="rId29"/>
    <p:sldId id="281" r:id="rId30"/>
    <p:sldId id="287" r:id="rId31"/>
    <p:sldId id="264" r:id="rId32"/>
    <p:sldId id="295" r:id="rId33"/>
    <p:sldId id="286" r:id="rId34"/>
    <p:sldId id="26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265" r:id="rId50"/>
    <p:sldId id="279" r:id="rId51"/>
    <p:sldId id="282" r:id="rId52"/>
    <p:sldId id="284" r:id="rId53"/>
    <p:sldId id="297" r:id="rId54"/>
    <p:sldId id="271" r:id="rId55"/>
    <p:sldId id="260" r:id="rId56"/>
    <p:sldId id="296" r:id="rId57"/>
    <p:sldId id="25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27AF53-516D-4140-AB77-4679765BED6C}">
          <p14:sldIdLst>
            <p14:sldId id="256"/>
            <p14:sldId id="289"/>
            <p14:sldId id="290"/>
            <p14:sldId id="291"/>
            <p14:sldId id="257"/>
          </p14:sldIdLst>
        </p14:section>
        <p14:section name="Protein Degradation" id="{9DFE04AC-F980-B845-9026-FD0D8507F8FF}">
          <p14:sldIdLst>
            <p14:sldId id="277"/>
            <p14:sldId id="259"/>
            <p14:sldId id="292"/>
            <p14:sldId id="322"/>
            <p14:sldId id="294"/>
          </p14:sldIdLst>
        </p14:section>
        <p14:section name="Amino Acid Degradation" id="{7066B491-530A-884F-99C1-582812E1EB06}">
          <p14:sldIdLst>
            <p14:sldId id="270"/>
            <p14:sldId id="262"/>
            <p14:sldId id="263"/>
            <p14:sldId id="274"/>
            <p14:sldId id="272"/>
          </p14:sldIdLst>
        </p14:section>
        <p14:section name="MSUD" id="{85701DAB-C7FB-0A41-9C94-5A5C56D1DC7D}">
          <p14:sldIdLst>
            <p14:sldId id="298"/>
            <p14:sldId id="299"/>
            <p14:sldId id="300"/>
            <p14:sldId id="301"/>
            <p14:sldId id="302"/>
            <p14:sldId id="303"/>
            <p14:sldId id="304"/>
            <p14:sldId id="305"/>
            <p14:sldId id="306"/>
            <p14:sldId id="307"/>
            <p14:sldId id="275"/>
            <p14:sldId id="280"/>
            <p14:sldId id="281"/>
          </p14:sldIdLst>
        </p14:section>
        <p14:section name="Glutaminase" id="{305B45C1-48B0-374E-AD89-A0CAB1607780}">
          <p14:sldIdLst>
            <p14:sldId id="287"/>
            <p14:sldId id="264"/>
            <p14:sldId id="295"/>
            <p14:sldId id="286"/>
            <p14:sldId id="267"/>
          </p14:sldIdLst>
        </p14:section>
        <p14:section name="GA" id="{4DC97554-F864-8049-A300-7179C5127C7D}">
          <p14:sldIdLst>
            <p14:sldId id="308"/>
            <p14:sldId id="309"/>
            <p14:sldId id="310"/>
            <p14:sldId id="311"/>
            <p14:sldId id="312"/>
            <p14:sldId id="313"/>
            <p14:sldId id="314"/>
            <p14:sldId id="315"/>
            <p14:sldId id="316"/>
            <p14:sldId id="317"/>
            <p14:sldId id="318"/>
            <p14:sldId id="319"/>
            <p14:sldId id="320"/>
            <p14:sldId id="321"/>
          </p14:sldIdLst>
        </p14:section>
        <p14:section name="Glutamate Degradation" id="{EC4BBCD3-B4E0-304A-89D8-92D84B1F15C1}">
          <p14:sldIdLst>
            <p14:sldId id="265"/>
            <p14:sldId id="279"/>
            <p14:sldId id="282"/>
            <p14:sldId id="284"/>
            <p14:sldId id="297"/>
          </p14:sldIdLst>
        </p14:section>
        <p14:section name="Amino Acid Summary" id="{43D6E83B-DA52-9046-B819-F3225CA9A0F8}">
          <p14:sldIdLst>
            <p14:sldId id="271"/>
            <p14:sldId id="260"/>
            <p14:sldId id="296"/>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76080"/>
  </p:normalViewPr>
  <p:slideViewPr>
    <p:cSldViewPr snapToGrid="0" snapToObjects="1">
      <p:cViewPr>
        <p:scale>
          <a:sx n="95" d="100"/>
          <a:sy n="95" d="100"/>
        </p:scale>
        <p:origin x="-232" y="-2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0787E-6DA9-4744-8A82-6CCBE09B36D9}"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DADD93-A02B-E04D-9C6F-FF54AC892D3D}" type="slidenum">
              <a:rPr lang="en-US" smtClean="0"/>
              <a:t>‹#›</a:t>
            </a:fld>
            <a:endParaRPr lang="en-US"/>
          </a:p>
        </p:txBody>
      </p:sp>
    </p:spTree>
    <p:extLst>
      <p:ext uri="{BB962C8B-B14F-4D97-AF65-F5344CB8AC3E}">
        <p14:creationId xmlns:p14="http://schemas.microsoft.com/office/powerpoint/2010/main" val="159068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2004</a:t>
            </a:r>
            <a:r>
              <a:rPr lang="en-US" baseline="0" dirty="0" smtClean="0"/>
              <a:t> </a:t>
            </a:r>
            <a:r>
              <a:rPr lang="en-US" baseline="0" dirty="0" err="1" smtClean="0"/>
              <a:t>nobel</a:t>
            </a:r>
            <a:r>
              <a:rPr lang="en-US" baseline="0" dirty="0" smtClean="0"/>
              <a:t> prize</a:t>
            </a:r>
          </a:p>
          <a:p>
            <a:r>
              <a:rPr lang="en-US" baseline="0" dirty="0" smtClean="0"/>
              <a:t>2016 </a:t>
            </a:r>
            <a:r>
              <a:rPr lang="en-US" baseline="0" dirty="0" err="1" smtClean="0"/>
              <a:t>nobel</a:t>
            </a:r>
            <a:r>
              <a:rPr lang="en-US" baseline="0" dirty="0" smtClean="0"/>
              <a:t> prize</a:t>
            </a:r>
          </a:p>
          <a:p>
            <a:endParaRPr lang="en-US" baseline="0" dirty="0" smtClean="0"/>
          </a:p>
          <a:p>
            <a:r>
              <a:rPr lang="en-US" baseline="0" dirty="0" smtClean="0"/>
              <a:t>mention </a:t>
            </a:r>
            <a:r>
              <a:rPr lang="en-US" baseline="0" dirty="0" err="1" smtClean="0"/>
              <a:t>targetted</a:t>
            </a:r>
            <a:r>
              <a:rPr lang="en-US" baseline="0" dirty="0" smtClean="0"/>
              <a:t> vs bulk degradation</a:t>
            </a:r>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6</a:t>
            </a:fld>
            <a:endParaRPr lang="en-US"/>
          </a:p>
        </p:txBody>
      </p:sp>
    </p:spTree>
    <p:extLst>
      <p:ext uri="{BB962C8B-B14F-4D97-AF65-F5344CB8AC3E}">
        <p14:creationId xmlns:p14="http://schemas.microsoft.com/office/powerpoint/2010/main" val="64295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-Screening via</a:t>
            </a:r>
            <a:r>
              <a:rPr lang="en-US" baseline="0" dirty="0" smtClean="0"/>
              <a:t> tandem mass spectrometry</a:t>
            </a:r>
            <a:endParaRPr lang="en-US" dirty="0" smtClean="0"/>
          </a:p>
          <a:p>
            <a:r>
              <a:rPr lang="en-US" dirty="0" smtClean="0"/>
              <a:t>-Mild and intermittent forms may show normal plasma amino acid levels during newborn screening and can</a:t>
            </a:r>
            <a:r>
              <a:rPr lang="en-US" baseline="0" dirty="0" smtClean="0"/>
              <a:t> be missed</a:t>
            </a:r>
          </a:p>
          <a:p>
            <a:r>
              <a:rPr lang="en-US" baseline="0" dirty="0" smtClean="0"/>
              <a:t>-Urine analyses performed to detect high levels of </a:t>
            </a:r>
            <a:r>
              <a:rPr lang="en-US" baseline="0" dirty="0" err="1" smtClean="0"/>
              <a:t>keto</a:t>
            </a:r>
            <a:r>
              <a:rPr lang="en-US" baseline="0" dirty="0" smtClean="0"/>
              <a:t> acids or </a:t>
            </a:r>
            <a:r>
              <a:rPr lang="en-US" baseline="0" dirty="0" err="1" smtClean="0"/>
              <a:t>ketoaciduria</a:t>
            </a:r>
            <a:endParaRPr lang="en-US" baseline="0" dirty="0" smtClean="0"/>
          </a:p>
          <a:p>
            <a:r>
              <a:rPr lang="en-US" baseline="0" dirty="0" smtClean="0"/>
              <a:t>-Blood analyses performed to detect abnormally high levels of amino acids</a:t>
            </a:r>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62239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-Their</a:t>
            </a:r>
            <a:r>
              <a:rPr lang="en-US" baseline="0" dirty="0" smtClean="0"/>
              <a:t> diet must limit the amount of BCAAs they take 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-Protein restriction must occur as soon as possible after birth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-Synthetic formulas are available</a:t>
            </a:r>
            <a:r>
              <a:rPr lang="en-US" baseline="0" dirty="0" smtClean="0"/>
              <a:t> that provide all the nutrients necessary for proper growth and development (but lack </a:t>
            </a:r>
            <a:r>
              <a:rPr lang="en-US" baseline="0" dirty="0" err="1" smtClean="0"/>
              <a:t>leucine</a:t>
            </a:r>
            <a:r>
              <a:rPr lang="en-US" baseline="0" dirty="0" smtClean="0"/>
              <a:t>, isoleucine, and </a:t>
            </a:r>
            <a:r>
              <a:rPr lang="en-US" baseline="0" dirty="0" err="1" smtClean="0"/>
              <a:t>valine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-Restrict diet to make sure there are no BCAAs, make sure they are getting enough calories, find proteins that don’t contain BCAAs so that they can still obtain other essential amino acids, and </a:t>
            </a:r>
            <a:r>
              <a:rPr lang="en-US" i="1" baseline="0" dirty="0" smtClean="0"/>
              <a:t>then</a:t>
            </a:r>
            <a:r>
              <a:rPr lang="en-US" i="0" baseline="0" dirty="0" smtClean="0"/>
              <a:t> supplement small amounts of BCAAs for proper growth and protein synthesis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-Trial of thiamine therapy to determine whether their MSUD is thiamine-responsive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-Never treated solely with thiamine!!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episodes of acute illness require immediate medical intervention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-Various techniques have been used to reduce plasma </a:t>
            </a:r>
            <a:r>
              <a:rPr lang="en-US" dirty="0" err="1" smtClean="0"/>
              <a:t>leucine</a:t>
            </a:r>
            <a:r>
              <a:rPr lang="en-US" dirty="0" smtClean="0"/>
              <a:t> levels, including dialysis or hemofiltration (process in which plasma is removed from</a:t>
            </a:r>
            <a:r>
              <a:rPr lang="en-US" baseline="0" dirty="0" smtClean="0"/>
              <a:t> the body and passed through a filter before returned to the blood)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-Goal is to reduce and reverse protein catabolism—this means any</a:t>
            </a:r>
            <a:r>
              <a:rPr lang="en-US" baseline="0" dirty="0" smtClean="0"/>
              <a:t> method to increase calories and reduce protein catabolism may be helpful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can include a high glucose intake with intravenous glucose if necessary or glucose-insulin drips since insulin is known to enhance endogenous protein synthesis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extreme cases, liver transplantation has been used to treat individuals with classic MSUD—the new liver supplies enough of the enzymes needed to breakdown the BCAAs that accumulate in MSUD</a:t>
            </a:r>
            <a:endParaRPr lang="en-US" dirty="0" smtClean="0"/>
          </a:p>
          <a:p>
            <a:endParaRPr lang="en-US" dirty="0"/>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99715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25</a:t>
            </a:fld>
            <a:endParaRPr lang="en-US"/>
          </a:p>
        </p:txBody>
      </p:sp>
    </p:spTree>
    <p:extLst>
      <p:ext uri="{BB962C8B-B14F-4D97-AF65-F5344CB8AC3E}">
        <p14:creationId xmlns:p14="http://schemas.microsoft.com/office/powerpoint/2010/main" val="95149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are the possible fates of Acetyl CoA</a:t>
            </a:r>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28</a:t>
            </a:fld>
            <a:endParaRPr lang="en-US"/>
          </a:p>
        </p:txBody>
      </p:sp>
    </p:spTree>
    <p:extLst>
      <p:ext uri="{BB962C8B-B14F-4D97-AF65-F5344CB8AC3E}">
        <p14:creationId xmlns:p14="http://schemas.microsoft.com/office/powerpoint/2010/main" val="74948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33</a:t>
            </a:fld>
            <a:endParaRPr lang="en-US"/>
          </a:p>
        </p:txBody>
      </p:sp>
    </p:spTree>
    <p:extLst>
      <p:ext uri="{BB962C8B-B14F-4D97-AF65-F5344CB8AC3E}">
        <p14:creationId xmlns:p14="http://schemas.microsoft.com/office/powerpoint/2010/main" val="1647102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3 ATP to convert 1 ammonia</a:t>
            </a:r>
            <a:r>
              <a:rPr lang="en-US" baseline="0" dirty="0" smtClean="0"/>
              <a:t> to 1 urea</a:t>
            </a:r>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50</a:t>
            </a:fld>
            <a:endParaRPr lang="en-US"/>
          </a:p>
        </p:txBody>
      </p:sp>
    </p:spTree>
    <p:extLst>
      <p:ext uri="{BB962C8B-B14F-4D97-AF65-F5344CB8AC3E}">
        <p14:creationId xmlns:p14="http://schemas.microsoft.com/office/powerpoint/2010/main" val="160663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GLS </a:t>
            </a:r>
            <a:r>
              <a:rPr lang="mr-IN" dirty="0" smtClean="0"/>
              <a:t>–</a:t>
            </a:r>
            <a:r>
              <a:rPr lang="en-US" dirty="0" smtClean="0"/>
              <a:t> none</a:t>
            </a:r>
          </a:p>
          <a:p>
            <a:r>
              <a:rPr lang="en-US" dirty="0" smtClean="0"/>
              <a:t>GDH </a:t>
            </a:r>
            <a:r>
              <a:rPr lang="en-US" baseline="0" dirty="0" smtClean="0"/>
              <a:t> - 1 NADH</a:t>
            </a:r>
          </a:p>
          <a:p>
            <a:r>
              <a:rPr lang="en-US" baseline="0" dirty="0" err="1" smtClean="0"/>
              <a:t>aKG</a:t>
            </a:r>
            <a:r>
              <a:rPr lang="en-US" baseline="0" dirty="0" smtClean="0"/>
              <a:t> DH </a:t>
            </a:r>
            <a:r>
              <a:rPr lang="mr-IN" baseline="0" dirty="0" smtClean="0"/>
              <a:t>–</a:t>
            </a:r>
            <a:r>
              <a:rPr lang="en-US" baseline="0" dirty="0" smtClean="0"/>
              <a:t> 1 NADH</a:t>
            </a:r>
          </a:p>
          <a:p>
            <a:r>
              <a:rPr lang="en-US" baseline="0" dirty="0" smtClean="0"/>
              <a:t>GTP</a:t>
            </a:r>
          </a:p>
          <a:p>
            <a:r>
              <a:rPr lang="en-US" baseline="0" dirty="0" smtClean="0"/>
              <a:t>FAD</a:t>
            </a:r>
          </a:p>
          <a:p>
            <a:r>
              <a:rPr lang="en-US" baseline="0" dirty="0" smtClean="0"/>
              <a:t>NADH</a:t>
            </a:r>
          </a:p>
          <a:p>
            <a:endParaRPr lang="en-US" baseline="0" dirty="0" smtClean="0"/>
          </a:p>
          <a:p>
            <a:r>
              <a:rPr lang="en-US" baseline="0" dirty="0" smtClean="0"/>
              <a:t>Total 10 ATP </a:t>
            </a:r>
          </a:p>
          <a:p>
            <a:r>
              <a:rPr lang="en-US" baseline="0" dirty="0" smtClean="0"/>
              <a:t>3 NADH -&gt; 7.5</a:t>
            </a:r>
          </a:p>
          <a:p>
            <a:r>
              <a:rPr lang="en-US" baseline="0" dirty="0" smtClean="0"/>
              <a:t>1 FADH -&gt; 1.5</a:t>
            </a:r>
          </a:p>
          <a:p>
            <a:r>
              <a:rPr lang="en-US" baseline="0" dirty="0" smtClean="0"/>
              <a:t>1GTP -&gt; 1 </a:t>
            </a:r>
          </a:p>
          <a:p>
            <a:endParaRPr lang="en-US" baseline="0" dirty="0" smtClean="0"/>
          </a:p>
          <a:p>
            <a:r>
              <a:rPr lang="en-US" baseline="0" dirty="0" smtClean="0"/>
              <a:t>Process 2 Ammonia -&gt; 8 ATP</a:t>
            </a:r>
          </a:p>
          <a:p>
            <a:endParaRPr lang="en-US" baseline="0" dirty="0" smtClean="0"/>
          </a:p>
          <a:p>
            <a:r>
              <a:rPr lang="en-US" baseline="0" dirty="0" smtClean="0"/>
              <a:t>Net 2 ATP</a:t>
            </a:r>
          </a:p>
          <a:p>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55</a:t>
            </a:fld>
            <a:endParaRPr lang="en-US"/>
          </a:p>
        </p:txBody>
      </p:sp>
    </p:spTree>
    <p:extLst>
      <p:ext uri="{BB962C8B-B14F-4D97-AF65-F5344CB8AC3E}">
        <p14:creationId xmlns:p14="http://schemas.microsoft.com/office/powerpoint/2010/main" val="135028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Slow down and mention mTORC1 is central to both of</a:t>
            </a:r>
            <a:r>
              <a:rPr lang="en-US" baseline="0" dirty="0" smtClean="0"/>
              <a:t> these.  Processes don</a:t>
            </a:r>
            <a:r>
              <a:rPr lang="mr-IN" baseline="0" dirty="0" smtClean="0"/>
              <a:t>’</a:t>
            </a:r>
            <a:r>
              <a:rPr lang="en-US" baseline="0" dirty="0" smtClean="0"/>
              <a:t>t matter</a:t>
            </a:r>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7</a:t>
            </a:fld>
            <a:endParaRPr lang="en-US"/>
          </a:p>
        </p:txBody>
      </p:sp>
    </p:spTree>
    <p:extLst>
      <p:ext uri="{BB962C8B-B14F-4D97-AF65-F5344CB8AC3E}">
        <p14:creationId xmlns:p14="http://schemas.microsoft.com/office/powerpoint/2010/main" val="64370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energy here</a:t>
            </a:r>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11</a:t>
            </a:fld>
            <a:endParaRPr lang="en-US"/>
          </a:p>
        </p:txBody>
      </p:sp>
    </p:spTree>
    <p:extLst>
      <p:ext uri="{BB962C8B-B14F-4D97-AF65-F5344CB8AC3E}">
        <p14:creationId xmlns:p14="http://schemas.microsoft.com/office/powerpoint/2010/main" val="19060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the 3-5 g/kg in tissue only</a:t>
            </a:r>
            <a:r>
              <a:rPr lang="en-US" baseline="0" dirty="0" smtClean="0"/>
              <a:t> ~0.1g are </a:t>
            </a:r>
            <a:endParaRPr lang="en-US" dirty="0"/>
          </a:p>
        </p:txBody>
      </p:sp>
      <p:sp>
        <p:nvSpPr>
          <p:cNvPr id="4" name="Slide Number Placeholder 3"/>
          <p:cNvSpPr>
            <a:spLocks noGrp="1"/>
          </p:cNvSpPr>
          <p:nvPr>
            <p:ph type="sldNum" sz="quarter" idx="10"/>
          </p:nvPr>
        </p:nvSpPr>
        <p:spPr/>
        <p:txBody>
          <a:bodyPr/>
          <a:lstStyle/>
          <a:p>
            <a:fld id="{21DADD93-A02B-E04D-9C6F-FF54AC892D3D}" type="slidenum">
              <a:rPr lang="en-US" smtClean="0"/>
              <a:t>14</a:t>
            </a:fld>
            <a:endParaRPr lang="en-US"/>
          </a:p>
        </p:txBody>
      </p:sp>
    </p:spTree>
    <p:extLst>
      <p:ext uri="{BB962C8B-B14F-4D97-AF65-F5344CB8AC3E}">
        <p14:creationId xmlns:p14="http://schemas.microsoft.com/office/powerpoint/2010/main" val="995421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-BCKD deficiency</a:t>
            </a:r>
            <a:r>
              <a:rPr lang="en-US" baseline="0" dirty="0" smtClean="0"/>
              <a:t> = branched-chain </a:t>
            </a:r>
            <a:r>
              <a:rPr lang="en-US" baseline="0" dirty="0" err="1" smtClean="0"/>
              <a:t>ketoacid</a:t>
            </a:r>
            <a:r>
              <a:rPr lang="en-US" baseline="0" dirty="0" smtClean="0"/>
              <a:t> dehydrogenase deficiency or branched-chain </a:t>
            </a:r>
            <a:r>
              <a:rPr lang="en-US" baseline="0" dirty="0" err="1" smtClean="0"/>
              <a:t>ketoaciduria</a:t>
            </a:r>
            <a:endParaRPr lang="en-US" baseline="0" dirty="0" smtClean="0"/>
          </a:p>
          <a:p>
            <a:r>
              <a:rPr lang="en-US" baseline="0" dirty="0" smtClean="0"/>
              <a:t>-Autosomal recessive inheritance pattern, meaning both copies of the gene in each cell have to be mutated</a:t>
            </a:r>
          </a:p>
          <a:p>
            <a:r>
              <a:rPr lang="en-US" baseline="0" dirty="0" smtClean="0"/>
              <a:t>-Frequency much higher in the Mennonite populations in the United States at 1 in 380 newborns</a:t>
            </a:r>
            <a:endParaRPr lang="en-US" dirty="0"/>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876154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genes provide instructions for making proteins that work together as a complex</a:t>
            </a:r>
          </a:p>
          <a:p>
            <a:r>
              <a:rPr lang="en-US" dirty="0" smtClean="0"/>
              <a:t>-High</a:t>
            </a:r>
            <a:r>
              <a:rPr lang="en-US" baseline="0" dirty="0" smtClean="0"/>
              <a:t> plasma levels of these branched chain amino acids are toxic to the brain and other organs</a:t>
            </a:r>
          </a:p>
          <a:p>
            <a:r>
              <a:rPr lang="en-US" baseline="0" dirty="0" smtClean="0"/>
              <a:t>-Accumulation of the </a:t>
            </a:r>
            <a:r>
              <a:rPr lang="en-US" baseline="0" dirty="0" err="1" smtClean="0"/>
              <a:t>ketoacids</a:t>
            </a:r>
            <a:r>
              <a:rPr lang="en-US" baseline="0" dirty="0" smtClean="0"/>
              <a:t> results in metabolic acidosis</a:t>
            </a:r>
          </a:p>
          <a:p>
            <a:r>
              <a:rPr lang="en-US" baseline="0" dirty="0" smtClean="0"/>
              <a:t>-</a:t>
            </a:r>
            <a:r>
              <a:rPr lang="en-US" baseline="0" dirty="0" err="1" smtClean="0"/>
              <a:t>Ketoacids</a:t>
            </a:r>
            <a:r>
              <a:rPr lang="en-US" baseline="0" dirty="0" smtClean="0"/>
              <a:t> = acids that contain a ketone group</a:t>
            </a:r>
            <a:endParaRPr lang="en-US" dirty="0"/>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3424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FAD = </a:t>
            </a:r>
            <a:r>
              <a:rPr lang="en-US" dirty="0" err="1" smtClean="0"/>
              <a:t>Flavin</a:t>
            </a:r>
            <a:r>
              <a:rPr lang="en-US" dirty="0" smtClean="0"/>
              <a:t> adenine dinucleotide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NAD+ =</a:t>
            </a:r>
            <a:r>
              <a:rPr lang="en-US" baseline="0" dirty="0" smtClean="0"/>
              <a:t> </a:t>
            </a:r>
            <a:r>
              <a:rPr lang="en-US" baseline="0" dirty="0" err="1" smtClean="0"/>
              <a:t>Nicotinamide</a:t>
            </a:r>
            <a:r>
              <a:rPr lang="en-US" baseline="0" dirty="0" smtClean="0"/>
              <a:t> adenine dinucleotide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Pictured: this is the overall reaction catalyzed by the branched-chain alpha-</a:t>
            </a:r>
            <a:r>
              <a:rPr lang="en-US" dirty="0" err="1" smtClean="0"/>
              <a:t>ketoacid</a:t>
            </a:r>
            <a:r>
              <a:rPr lang="en-US" dirty="0" smtClean="0"/>
              <a:t> dehydrogenase complex</a:t>
            </a:r>
          </a:p>
          <a:p>
            <a:endParaRPr lang="en-US" dirty="0"/>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16992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-Classic MSUD = most common type and most severe</a:t>
            </a:r>
            <a:r>
              <a:rPr lang="en-US" baseline="0" dirty="0" smtClean="0"/>
              <a:t> form of MSUD characterized by little to no enzyme activity</a:t>
            </a:r>
          </a:p>
          <a:p>
            <a:r>
              <a:rPr lang="en-US" baseline="0" dirty="0" smtClean="0"/>
              <a:t>-General loss of bone mass may predispose individuals to fractures, osteoporosis</a:t>
            </a:r>
          </a:p>
          <a:p>
            <a:r>
              <a:rPr lang="en-US" baseline="0" dirty="0" smtClean="0"/>
              <a:t>-Pancreatitis = inflammation of the pancreas</a:t>
            </a:r>
          </a:p>
          <a:p>
            <a:r>
              <a:rPr lang="en-US" baseline="0" dirty="0" smtClean="0"/>
              <a:t>-Intracranial hypertension = leads to increased blood pressure in the skull causes painful headaches associated with nausea and vomiting</a:t>
            </a:r>
          </a:p>
          <a:p>
            <a:r>
              <a:rPr lang="en-US" baseline="0" dirty="0" smtClean="0"/>
              <a:t>-Intermediate MSUD patients are susceptible to the same neurologic conditions and extreme symptoms as those with classic MSUD</a:t>
            </a:r>
          </a:p>
          <a:p>
            <a:r>
              <a:rPr lang="en-US" baseline="0" dirty="0" smtClean="0"/>
              <a:t>-Not a definite distinction between the two, so disease management principles are the same for both</a:t>
            </a:r>
            <a:endParaRPr lang="en-US" dirty="0"/>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76132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-Ataxia = the loss of full control of bodily movements</a:t>
            </a:r>
          </a:p>
          <a:p>
            <a:endParaRPr lang="en-US" dirty="0"/>
          </a:p>
        </p:txBody>
      </p:sp>
      <p:sp>
        <p:nvSpPr>
          <p:cNvPr id="4" name="Slide Number Placeholder 3"/>
          <p:cNvSpPr>
            <a:spLocks noGrp="1"/>
          </p:cNvSpPr>
          <p:nvPr>
            <p:ph type="sldNum" sz="quarter" idx="10"/>
          </p:nvPr>
        </p:nvSpPr>
        <p:spPr/>
        <p:txBody>
          <a:bodyPr/>
          <a:lstStyle/>
          <a:p>
            <a:fld id="{E07CE0FB-E434-1246-A570-34318C43FAB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12149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F5D8C7-667F-AD4F-830B-527278A05A10}"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2142489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5D8C7-667F-AD4F-830B-527278A05A10}"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51060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5D8C7-667F-AD4F-830B-527278A05A10}"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411531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10/30/17</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F5D8C7-667F-AD4F-830B-527278A05A10}"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197071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10/30/17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5D8C7-667F-AD4F-830B-527278A05A10}" type="datetimeFigureOut">
              <a:rPr lang="en-US" smtClean="0"/>
              <a:t>10/30/17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1206768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F5D8C7-667F-AD4F-830B-527278A05A10}"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1320936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F5D8C7-667F-AD4F-830B-527278A05A10}" type="datetimeFigureOut">
              <a:rPr lang="en-US" smtClean="0"/>
              <a:t>10/30/17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294350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F5D8C7-667F-AD4F-830B-527278A05A10}" type="datetimeFigureOut">
              <a:rPr lang="en-US" smtClean="0"/>
              <a:t>10/30/17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149633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F5D8C7-667F-AD4F-830B-527278A05A10}" type="datetimeFigureOut">
              <a:rPr lang="en-US" smtClean="0"/>
              <a:t>10/30/17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1849090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5D8C7-667F-AD4F-830B-527278A05A10}"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1426581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F5D8C7-667F-AD4F-830B-527278A05A10}" type="datetimeFigureOut">
              <a:rPr lang="en-US" smtClean="0"/>
              <a:t>10/30/17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6C8738-1144-504F-A1ED-DB0F3CE2E1EE}" type="slidenum">
              <a:rPr lang="en-US" smtClean="0"/>
              <a:t>‹#›</a:t>
            </a:fld>
            <a:endParaRPr lang="en-US"/>
          </a:p>
        </p:txBody>
      </p:sp>
    </p:spTree>
    <p:extLst>
      <p:ext uri="{BB962C8B-B14F-4D97-AF65-F5344CB8AC3E}">
        <p14:creationId xmlns:p14="http://schemas.microsoft.com/office/powerpoint/2010/main" val="20410789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5D8C7-667F-AD4F-830B-527278A05A10}" type="datetimeFigureOut">
              <a:rPr lang="en-US" smtClean="0"/>
              <a:t>10/30/17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C8738-1144-504F-A1ED-DB0F3CE2E1EE}" type="slidenum">
              <a:rPr lang="en-US" smtClean="0"/>
              <a:t>‹#›</a:t>
            </a:fld>
            <a:endParaRPr lang="en-US"/>
          </a:p>
        </p:txBody>
      </p:sp>
    </p:spTree>
    <p:extLst>
      <p:ext uri="{BB962C8B-B14F-4D97-AF65-F5344CB8AC3E}">
        <p14:creationId xmlns:p14="http://schemas.microsoft.com/office/powerpoint/2010/main" val="52105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solidFill>
                  <a:prstClr val="black">
                    <a:lumMod val="65000"/>
                    <a:lumOff val="35000"/>
                  </a:prstClr>
                </a:solidFill>
              </a:rPr>
              <a:pPr/>
              <a:t>10/30/17</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657250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hyperlink" Target="https://ghr.nlm.nih.gov/condition/maple-syrup-urine-disease" TargetMode="External"/><Relationship Id="rId4" Type="http://schemas.openxmlformats.org/officeDocument/2006/relationships/hyperlink" Target="https://rarediseases.org/rare-diseases/maple-syrup-urine-disease/" TargetMode="Externa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2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 Id="rId3" Type="http://schemas.openxmlformats.org/officeDocument/2006/relationships/image" Target="../media/image3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Protein and Amino Acid Catabolism and the Urea Cycle</a:t>
            </a:r>
            <a:endParaRPr lang="en-US" dirty="0"/>
          </a:p>
        </p:txBody>
      </p:sp>
      <p:sp>
        <p:nvSpPr>
          <p:cNvPr id="3" name="Subtitle 2"/>
          <p:cNvSpPr>
            <a:spLocks noGrp="1"/>
          </p:cNvSpPr>
          <p:nvPr>
            <p:ph type="subTitle" idx="1"/>
          </p:nvPr>
        </p:nvSpPr>
        <p:spPr/>
        <p:txBody>
          <a:bodyPr>
            <a:normAutofit lnSpcReduction="10000"/>
          </a:bodyPr>
          <a:lstStyle/>
          <a:p>
            <a:r>
              <a:rPr lang="en-US" b="1" dirty="0" smtClean="0"/>
              <a:t>Announcements:</a:t>
            </a:r>
          </a:p>
          <a:p>
            <a:r>
              <a:rPr lang="en-US" dirty="0" smtClean="0"/>
              <a:t>Two student presentations today</a:t>
            </a:r>
          </a:p>
          <a:p>
            <a:r>
              <a:rPr lang="en-US" dirty="0" smtClean="0"/>
              <a:t>Dave will be out of town tomorrow-Sunday, will respond to email</a:t>
            </a:r>
          </a:p>
          <a:p>
            <a:r>
              <a:rPr lang="en-US" dirty="0" smtClean="0"/>
              <a:t>If you have submitted a news article, make sure </a:t>
            </a:r>
            <a:r>
              <a:rPr lang="en-US" dirty="0" err="1" smtClean="0"/>
              <a:t>ot</a:t>
            </a:r>
            <a:r>
              <a:rPr lang="en-US" dirty="0" smtClean="0"/>
              <a:t> put it in </a:t>
            </a:r>
            <a:r>
              <a:rPr lang="en-US" dirty="0" err="1" smtClean="0"/>
              <a:t>GradeCraft</a:t>
            </a:r>
            <a:endParaRPr lang="en-US" dirty="0" smtClean="0"/>
          </a:p>
          <a:p>
            <a:endParaRPr lang="en-US" dirty="0"/>
          </a:p>
        </p:txBody>
      </p:sp>
    </p:spTree>
    <p:extLst>
      <p:ext uri="{BB962C8B-B14F-4D97-AF65-F5344CB8AC3E}">
        <p14:creationId xmlns:p14="http://schemas.microsoft.com/office/powerpoint/2010/main" val="1711972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would amino acids become glucose, rather than energy?</a:t>
            </a:r>
            <a:endParaRPr lang="en-US" dirty="0"/>
          </a:p>
        </p:txBody>
      </p:sp>
      <p:sp>
        <p:nvSpPr>
          <p:cNvPr id="8" name="Content Placeholder 7"/>
          <p:cNvSpPr>
            <a:spLocks noGrp="1"/>
          </p:cNvSpPr>
          <p:nvPr>
            <p:ph idx="1"/>
          </p:nvPr>
        </p:nvSpPr>
        <p:spPr/>
        <p:txBody>
          <a:bodyPr/>
          <a:lstStyle/>
          <a:p>
            <a:r>
              <a:rPr lang="en-US" dirty="0" smtClean="0"/>
              <a:t>Complicated question</a:t>
            </a:r>
          </a:p>
          <a:p>
            <a:r>
              <a:rPr lang="en-US" dirty="0" smtClean="0"/>
              <a:t>Regulation depends on which amino acid we mean</a:t>
            </a:r>
          </a:p>
          <a:p>
            <a:pPr lvl="1"/>
            <a:r>
              <a:rPr lang="en-US" dirty="0" smtClean="0"/>
              <a:t>Some cannot become glucose, some have a complicated path</a:t>
            </a:r>
          </a:p>
          <a:p>
            <a:r>
              <a:rPr lang="en-US" dirty="0" smtClean="0"/>
              <a:t>Are there other factors driving </a:t>
            </a:r>
            <a:r>
              <a:rPr lang="en-US" dirty="0" err="1" smtClean="0"/>
              <a:t>anaplerosis</a:t>
            </a:r>
            <a:r>
              <a:rPr lang="en-US" dirty="0" smtClean="0"/>
              <a:t>?</a:t>
            </a:r>
          </a:p>
          <a:p>
            <a:pPr lvl="1"/>
            <a:r>
              <a:rPr lang="en-US" dirty="0" smtClean="0"/>
              <a:t>Are other amino acids available?</a:t>
            </a:r>
          </a:p>
          <a:p>
            <a:pPr lvl="1"/>
            <a:endParaRPr lang="en-US" dirty="0"/>
          </a:p>
        </p:txBody>
      </p:sp>
    </p:spTree>
    <p:extLst>
      <p:ext uri="{BB962C8B-B14F-4D97-AF65-F5344CB8AC3E}">
        <p14:creationId xmlns:p14="http://schemas.microsoft.com/office/powerpoint/2010/main" val="1092877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Amino Acid Degradation</a:t>
            </a:r>
            <a:endParaRPr lang="en-US" dirty="0"/>
          </a:p>
        </p:txBody>
      </p:sp>
      <p:sp>
        <p:nvSpPr>
          <p:cNvPr id="7" name="Text Placeholder 6"/>
          <p:cNvSpPr>
            <a:spLocks noGrp="1"/>
          </p:cNvSpPr>
          <p:nvPr>
            <p:ph type="body" idx="1"/>
          </p:nvPr>
        </p:nvSpPr>
        <p:spPr/>
        <p:txBody>
          <a:bodyPr/>
          <a:lstStyle/>
          <a:p>
            <a:r>
              <a:rPr lang="en-US" dirty="0" smtClean="0"/>
              <a:t>Fates of the Carbon Skeleton</a:t>
            </a:r>
            <a:endParaRPr lang="en-US" dirty="0"/>
          </a:p>
        </p:txBody>
      </p:sp>
      <p:sp>
        <p:nvSpPr>
          <p:cNvPr id="9" name="Text Placeholder 8"/>
          <p:cNvSpPr>
            <a:spLocks noGrp="1"/>
          </p:cNvSpPr>
          <p:nvPr>
            <p:ph type="body" sz="quarter" idx="3"/>
          </p:nvPr>
        </p:nvSpPr>
        <p:spPr/>
        <p:txBody>
          <a:bodyPr/>
          <a:lstStyle/>
          <a:p>
            <a:r>
              <a:rPr lang="en-US" dirty="0" smtClean="0"/>
              <a:t>Fates of the Amino Group</a:t>
            </a:r>
            <a:endParaRPr lang="en-US" dirty="0"/>
          </a:p>
        </p:txBody>
      </p:sp>
      <p:pic>
        <p:nvPicPr>
          <p:cNvPr id="11" name="Content Placeholder 10"/>
          <p:cNvPicPr>
            <a:picLocks noGrp="1" noChangeAspect="1"/>
          </p:cNvPicPr>
          <p:nvPr>
            <p:ph sz="half" idx="2"/>
          </p:nvPr>
        </p:nvPicPr>
        <p:blipFill>
          <a:blip r:embed="rId3"/>
          <a:stretch>
            <a:fillRect/>
          </a:stretch>
        </p:blipFill>
        <p:spPr>
          <a:xfrm>
            <a:off x="962289" y="2505075"/>
            <a:ext cx="4912784" cy="3684588"/>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6307402" y="2505075"/>
            <a:ext cx="4912784" cy="3684588"/>
          </a:xfrm>
          <a:prstGeom prst="rect">
            <a:avLst/>
          </a:prstGeom>
        </p:spPr>
      </p:pic>
      <p:sp>
        <p:nvSpPr>
          <p:cNvPr id="13" name="Rectangle 12"/>
          <p:cNvSpPr/>
          <p:nvPr/>
        </p:nvSpPr>
        <p:spPr>
          <a:xfrm>
            <a:off x="402956" y="2505075"/>
            <a:ext cx="2358648" cy="81438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111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amino acids are degraded by aminotransferases</a:t>
            </a:r>
            <a:endParaRPr lang="en-US" dirty="0"/>
          </a:p>
        </p:txBody>
      </p:sp>
      <p:graphicFrame>
        <p:nvGraphicFramePr>
          <p:cNvPr id="4" name="Content Placeholder 3"/>
          <p:cNvGraphicFramePr>
            <a:graphicFrameLocks noGrp="1"/>
          </p:cNvGraphicFramePr>
          <p:nvPr>
            <p:ph idx="1"/>
            <p:extLst/>
          </p:nvPr>
        </p:nvGraphicFramePr>
        <p:xfrm>
          <a:off x="838200" y="1825625"/>
          <a:ext cx="9377998" cy="1112520"/>
        </p:xfrm>
        <a:graphic>
          <a:graphicData uri="http://schemas.openxmlformats.org/drawingml/2006/table">
            <a:tbl>
              <a:tblPr firstRow="1" bandRow="1">
                <a:tableStyleId>{5C22544A-7EE6-4342-B048-85BDC9FD1C3A}</a:tableStyleId>
              </a:tblPr>
              <a:tblGrid>
                <a:gridCol w="2103120"/>
                <a:gridCol w="2103120"/>
                <a:gridCol w="965518"/>
                <a:gridCol w="2103120"/>
                <a:gridCol w="2103120"/>
              </a:tblGrid>
              <a:tr h="370840">
                <a:tc gridSpan="2">
                  <a:txBody>
                    <a:bodyPr/>
                    <a:lstStyle/>
                    <a:p>
                      <a:r>
                        <a:rPr lang="en-US" dirty="0" smtClean="0"/>
                        <a:t>Substrates</a:t>
                      </a:r>
                      <a:endParaRPr lang="en-US" dirty="0"/>
                    </a:p>
                  </a:txBody>
                  <a:tcPr/>
                </a:tc>
                <a:tc hMerge="1">
                  <a:txBody>
                    <a:bodyPr/>
                    <a:lstStyle/>
                    <a:p>
                      <a:endParaRPr lang="en-US" dirty="0"/>
                    </a:p>
                  </a:txBody>
                  <a:tcPr/>
                </a:tc>
                <a:tc>
                  <a:txBody>
                    <a:bodyPr/>
                    <a:lstStyle/>
                    <a:p>
                      <a:r>
                        <a:rPr lang="en-US" dirty="0" smtClean="0"/>
                        <a:t>Enzyme</a:t>
                      </a:r>
                      <a:endParaRPr lang="en-US" dirty="0"/>
                    </a:p>
                  </a:txBody>
                  <a:tcPr/>
                </a:tc>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dirty="0" smtClean="0"/>
                        <a:t>Pyruvate</a:t>
                      </a:r>
                      <a:endParaRPr lang="en-US" dirty="0"/>
                    </a:p>
                  </a:txBody>
                  <a:tcPr/>
                </a:tc>
                <a:tc>
                  <a:txBody>
                    <a:bodyPr/>
                    <a:lstStyle/>
                    <a:p>
                      <a:r>
                        <a:rPr lang="en-US" dirty="0" smtClean="0">
                          <a:latin typeface="+mn-lt"/>
                          <a:ea typeface="Symbol" charset="2"/>
                          <a:cs typeface="Symbol" charset="2"/>
                        </a:rPr>
                        <a:t>Glutamate</a:t>
                      </a:r>
                      <a:endParaRPr lang="en-US" dirty="0">
                        <a:latin typeface="+mn-lt"/>
                      </a:endParaRPr>
                    </a:p>
                  </a:txBody>
                  <a:tcPr/>
                </a:tc>
                <a:tc>
                  <a:txBody>
                    <a:bodyPr/>
                    <a:lstStyle/>
                    <a:p>
                      <a:pPr algn="ctr"/>
                      <a:r>
                        <a:rPr lang="en-US" b="1" dirty="0" smtClean="0">
                          <a:latin typeface="+mn-lt"/>
                        </a:rPr>
                        <a:t>ALT</a:t>
                      </a:r>
                      <a:endParaRPr lang="en-US" b="1" dirty="0">
                        <a:latin typeface="+mn-lt"/>
                      </a:endParaRPr>
                    </a:p>
                  </a:txBody>
                  <a:tcPr/>
                </a:tc>
                <a:tc>
                  <a:txBody>
                    <a:bodyPr/>
                    <a:lstStyle/>
                    <a:p>
                      <a:r>
                        <a:rPr lang="en-US" dirty="0" smtClean="0"/>
                        <a:t>Alanine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r>
              <a:tr h="370840">
                <a:tc>
                  <a:txBody>
                    <a:bodyPr/>
                    <a:lstStyle/>
                    <a:p>
                      <a:r>
                        <a:rPr lang="en-US" dirty="0" smtClean="0"/>
                        <a:t>Oxaloacetate</a:t>
                      </a:r>
                      <a:endParaRPr lang="en-US" dirty="0"/>
                    </a:p>
                  </a:txBody>
                  <a:tcPr/>
                </a:tc>
                <a:tc>
                  <a:txBody>
                    <a:bodyPr/>
                    <a:lstStyle/>
                    <a:p>
                      <a:r>
                        <a:rPr lang="en-US" dirty="0" smtClean="0"/>
                        <a:t>Glutamate</a:t>
                      </a:r>
                      <a:endParaRPr lang="en-US" dirty="0"/>
                    </a:p>
                  </a:txBody>
                  <a:tcPr/>
                </a:tc>
                <a:tc>
                  <a:txBody>
                    <a:bodyPr/>
                    <a:lstStyle/>
                    <a:p>
                      <a:pPr algn="ctr"/>
                      <a:r>
                        <a:rPr lang="en-US" b="1" dirty="0" smtClean="0"/>
                        <a:t>AST</a:t>
                      </a:r>
                      <a:endParaRPr lang="en-US" b="1" dirty="0"/>
                    </a:p>
                  </a:txBody>
                  <a:tcPr/>
                </a:tc>
                <a:tc>
                  <a:txBody>
                    <a:bodyPr/>
                    <a:lstStyle/>
                    <a:p>
                      <a:r>
                        <a:rPr lang="en-US" dirty="0" smtClean="0"/>
                        <a:t>Aspartate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r>
            </a:tbl>
          </a:graphicData>
        </a:graphic>
      </p:graphicFrame>
      <p:pic>
        <p:nvPicPr>
          <p:cNvPr id="5" name="Picture 4"/>
          <p:cNvPicPr>
            <a:picLocks noChangeAspect="1"/>
          </p:cNvPicPr>
          <p:nvPr/>
        </p:nvPicPr>
        <p:blipFill>
          <a:blip r:embed="rId2"/>
          <a:stretch>
            <a:fillRect/>
          </a:stretch>
        </p:blipFill>
        <p:spPr>
          <a:xfrm>
            <a:off x="1528761" y="3416958"/>
            <a:ext cx="8520239" cy="2542218"/>
          </a:xfrm>
          <a:prstGeom prst="rect">
            <a:avLst/>
          </a:prstGeom>
        </p:spPr>
      </p:pic>
    </p:spTree>
    <p:extLst>
      <p:ext uri="{BB962C8B-B14F-4D97-AF65-F5344CB8AC3E}">
        <p14:creationId xmlns:p14="http://schemas.microsoft.com/office/powerpoint/2010/main" val="498447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562" y="365125"/>
            <a:ext cx="7996237" cy="1325563"/>
          </a:xfrm>
        </p:spPr>
        <p:txBody>
          <a:bodyPr/>
          <a:lstStyle/>
          <a:p>
            <a:r>
              <a:rPr lang="en-US" dirty="0" smtClean="0"/>
              <a:t>BCAA’s start with a transamination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4" y="200025"/>
            <a:ext cx="1985104" cy="6272213"/>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6462"/>
          <a:stretch/>
        </p:blipFill>
        <p:spPr>
          <a:xfrm>
            <a:off x="5199063" y="1881187"/>
            <a:ext cx="2887661" cy="2147631"/>
          </a:xfrm>
          <a:prstGeom prst="rect">
            <a:avLst/>
          </a:prstGeom>
        </p:spPr>
      </p:pic>
      <p:graphicFrame>
        <p:nvGraphicFramePr>
          <p:cNvPr id="7" name="Content Placeholder 3"/>
          <p:cNvGraphicFramePr>
            <a:graphicFrameLocks noGrp="1"/>
          </p:cNvGraphicFramePr>
          <p:nvPr>
            <p:ph idx="1"/>
            <p:extLst>
              <p:ext uri="{D42A27DB-BD31-4B8C-83A1-F6EECF244321}">
                <p14:modId xmlns:p14="http://schemas.microsoft.com/office/powerpoint/2010/main" val="1728507208"/>
              </p:ext>
            </p:extLst>
          </p:nvPr>
        </p:nvGraphicFramePr>
        <p:xfrm>
          <a:off x="2644966" y="4277678"/>
          <a:ext cx="8708833" cy="2194560"/>
        </p:xfrm>
        <a:graphic>
          <a:graphicData uri="http://schemas.openxmlformats.org/drawingml/2006/table">
            <a:tbl>
              <a:tblPr firstRow="1" bandRow="1">
                <a:tableStyleId>{5C22544A-7EE6-4342-B048-85BDC9FD1C3A}</a:tableStyleId>
              </a:tblPr>
              <a:tblGrid>
                <a:gridCol w="1173480"/>
                <a:gridCol w="2160205"/>
                <a:gridCol w="951676"/>
                <a:gridCol w="2263267"/>
                <a:gridCol w="2160205"/>
              </a:tblGrid>
              <a:tr h="346912">
                <a:tc gridSpan="2">
                  <a:txBody>
                    <a:bodyPr/>
                    <a:lstStyle/>
                    <a:p>
                      <a:r>
                        <a:rPr lang="en-US" dirty="0" smtClean="0"/>
                        <a:t>Substrates</a:t>
                      </a:r>
                      <a:endParaRPr lang="en-US" dirty="0"/>
                    </a:p>
                  </a:txBody>
                  <a:tcPr/>
                </a:tc>
                <a:tc hMerge="1">
                  <a:txBody>
                    <a:bodyPr/>
                    <a:lstStyle/>
                    <a:p>
                      <a:endParaRPr lang="en-US" dirty="0"/>
                    </a:p>
                  </a:txBody>
                  <a:tcPr/>
                </a:tc>
                <a:tc>
                  <a:txBody>
                    <a:bodyPr/>
                    <a:lstStyle/>
                    <a:p>
                      <a:r>
                        <a:rPr lang="en-US" dirty="0" smtClean="0"/>
                        <a:t>Enzyme</a:t>
                      </a:r>
                      <a:endParaRPr lang="en-US" dirty="0"/>
                    </a:p>
                  </a:txBody>
                  <a:tcPr/>
                </a:tc>
                <a:tc gridSpan="2">
                  <a:txBody>
                    <a:bodyPr/>
                    <a:lstStyle/>
                    <a:p>
                      <a:r>
                        <a:rPr lang="en-US" dirty="0" smtClean="0"/>
                        <a:t>Products</a:t>
                      </a:r>
                      <a:endParaRPr lang="en-US" dirty="0"/>
                    </a:p>
                  </a:txBody>
                  <a:tcPr/>
                </a:tc>
                <a:tc hMerge="1">
                  <a:txBody>
                    <a:bodyPr/>
                    <a:lstStyle/>
                    <a:p>
                      <a:endParaRPr lang="en-US" dirty="0"/>
                    </a:p>
                  </a:txBody>
                  <a:tcPr/>
                </a:tc>
              </a:tr>
              <a:tr h="346912">
                <a:tc>
                  <a:txBody>
                    <a:bodyPr/>
                    <a:lstStyle/>
                    <a:p>
                      <a:r>
                        <a:rPr lang="en-US" dirty="0" smtClean="0"/>
                        <a:t>Alanine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latin typeface="+mn-lt"/>
                        </a:rPr>
                        <a:t>ALT</a:t>
                      </a:r>
                      <a:endParaRPr lang="en-US" b="1" dirty="0">
                        <a:latin typeface="+mn-lt"/>
                      </a:endParaRPr>
                    </a:p>
                  </a:txBody>
                  <a:tcPr/>
                </a:tc>
                <a:tc>
                  <a:txBody>
                    <a:bodyPr/>
                    <a:lstStyle/>
                    <a:p>
                      <a:r>
                        <a:rPr lang="en-US" dirty="0" smtClean="0"/>
                        <a:t>Pyruvate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Glutatmate</a:t>
                      </a:r>
                      <a:endParaRPr lang="en-US" dirty="0" smtClean="0"/>
                    </a:p>
                  </a:txBody>
                  <a:tcPr/>
                </a:tc>
              </a:tr>
              <a:tr h="346912">
                <a:tc>
                  <a:txBody>
                    <a:bodyPr/>
                    <a:lstStyle/>
                    <a:p>
                      <a:r>
                        <a:rPr lang="en-US" dirty="0" smtClean="0"/>
                        <a:t>Aspartate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AST</a:t>
                      </a:r>
                      <a:endParaRPr lang="en-US" b="1" dirty="0"/>
                    </a:p>
                  </a:txBody>
                  <a:tcPr/>
                </a:tc>
                <a:tc>
                  <a:txBody>
                    <a:bodyPr/>
                    <a:lstStyle/>
                    <a:p>
                      <a:r>
                        <a:rPr lang="en-US" dirty="0" smtClean="0"/>
                        <a:t>Oxaloacetate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Glutatmate</a:t>
                      </a:r>
                      <a:endParaRPr lang="en-US" dirty="0" smtClean="0"/>
                    </a:p>
                  </a:txBody>
                  <a:tcPr/>
                </a:tc>
              </a:tr>
              <a:tr h="346912">
                <a:tc>
                  <a:txBody>
                    <a:bodyPr/>
                    <a:lstStyle/>
                    <a:p>
                      <a:r>
                        <a:rPr lang="en-US" dirty="0" smtClean="0"/>
                        <a:t>Leucine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BCAT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a:t>
                      </a:r>
                      <a:r>
                        <a:rPr lang="en-US" dirty="0" err="1" smtClean="0"/>
                        <a:t>Ketoisocaproate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Glutatmate</a:t>
                      </a:r>
                      <a:endParaRPr lang="en-US" dirty="0" smtClean="0"/>
                    </a:p>
                  </a:txBody>
                  <a:tcPr/>
                </a:tc>
              </a:tr>
              <a:tr h="346912">
                <a:tc>
                  <a:txBody>
                    <a:bodyPr/>
                    <a:lstStyle/>
                    <a:p>
                      <a:r>
                        <a:rPr lang="en-US" dirty="0" smtClean="0"/>
                        <a:t>Valine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BCAT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a:t>
                      </a:r>
                      <a:r>
                        <a:rPr lang="en-US" dirty="0" err="1" smtClean="0"/>
                        <a:t>Ketoisovalerate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Glutatmate</a:t>
                      </a:r>
                      <a:endParaRPr lang="en-US" dirty="0" smtClean="0"/>
                    </a:p>
                  </a:txBody>
                  <a:tcPr/>
                </a:tc>
              </a:tr>
              <a:tr h="346912">
                <a:tc>
                  <a:txBody>
                    <a:bodyPr/>
                    <a:lstStyle/>
                    <a:p>
                      <a:r>
                        <a:rPr lang="en-US" dirty="0" smtClean="0"/>
                        <a:t>Isoleucine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BCAT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a:t>
                      </a:r>
                      <a:r>
                        <a:rPr lang="en-US" dirty="0" err="1" smtClean="0"/>
                        <a:t>Ketomethylvalerate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Glutatmate</a:t>
                      </a:r>
                      <a:endParaRPr lang="en-US" dirty="0" smtClean="0"/>
                    </a:p>
                  </a:txBody>
                  <a:tcPr/>
                </a:tc>
              </a:tr>
            </a:tbl>
          </a:graphicData>
        </a:graphic>
      </p:graphicFrame>
    </p:spTree>
    <p:extLst>
      <p:ext uri="{BB962C8B-B14F-4D97-AF65-F5344CB8AC3E}">
        <p14:creationId xmlns:p14="http://schemas.microsoft.com/office/powerpoint/2010/main" val="75862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BCAA’s Important in Nutrition?</a:t>
            </a:r>
            <a:endParaRPr lang="en-US" dirty="0"/>
          </a:p>
        </p:txBody>
      </p:sp>
      <p:sp>
        <p:nvSpPr>
          <p:cNvPr id="3" name="Content Placeholder 2"/>
          <p:cNvSpPr>
            <a:spLocks noGrp="1"/>
          </p:cNvSpPr>
          <p:nvPr>
            <p:ph idx="1"/>
          </p:nvPr>
        </p:nvSpPr>
        <p:spPr/>
        <p:txBody>
          <a:bodyPr/>
          <a:lstStyle/>
          <a:p>
            <a:r>
              <a:rPr lang="en-US" dirty="0" smtClean="0"/>
              <a:t>These three amino acids are a major constituent of total protein</a:t>
            </a:r>
          </a:p>
          <a:p>
            <a:pPr lvl="1"/>
            <a:r>
              <a:rPr lang="en-US" dirty="0" smtClean="0"/>
              <a:t>~20% of all amino acids in protein</a:t>
            </a:r>
          </a:p>
          <a:p>
            <a:pPr lvl="1"/>
            <a:r>
              <a:rPr lang="en-US" dirty="0" smtClean="0"/>
              <a:t>~35% of all indispensable amino acids in protein</a:t>
            </a:r>
          </a:p>
          <a:p>
            <a:r>
              <a:rPr lang="en-US" dirty="0" smtClean="0"/>
              <a:t>There is a low amount of free BCAA’s in tissue</a:t>
            </a:r>
          </a:p>
          <a:p>
            <a:pPr lvl="1"/>
            <a:r>
              <a:rPr lang="en-US" dirty="0" smtClean="0"/>
              <a:t>Of the 3-5g/kg of free AA in tissue, only ~0.1g are BCAA</a:t>
            </a:r>
          </a:p>
          <a:p>
            <a:r>
              <a:rPr lang="en-US" dirty="0" smtClean="0"/>
              <a:t>Defects can lead to Maple syrup urine disease</a:t>
            </a:r>
            <a:endParaRPr lang="en-US" dirty="0"/>
          </a:p>
        </p:txBody>
      </p:sp>
    </p:spTree>
    <p:extLst>
      <p:ext uri="{BB962C8B-B14F-4D97-AF65-F5344CB8AC3E}">
        <p14:creationId xmlns:p14="http://schemas.microsoft.com/office/powerpoint/2010/main" val="51163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BCAA Catabolism</a:t>
            </a:r>
            <a:endParaRPr lang="en-US" dirty="0"/>
          </a:p>
        </p:txBody>
      </p:sp>
      <p:sp>
        <p:nvSpPr>
          <p:cNvPr id="6" name="Content Placeholder 5"/>
          <p:cNvSpPr>
            <a:spLocks noGrp="1"/>
          </p:cNvSpPr>
          <p:nvPr>
            <p:ph idx="1"/>
          </p:nvPr>
        </p:nvSpPr>
        <p:spPr>
          <a:xfrm>
            <a:off x="5300663" y="1825625"/>
            <a:ext cx="4200526" cy="4351338"/>
          </a:xfrm>
        </p:spPr>
        <p:txBody>
          <a:bodyPr/>
          <a:lstStyle/>
          <a:p>
            <a:r>
              <a:rPr lang="en-US" dirty="0" err="1" smtClean="0"/>
              <a:t>Leu</a:t>
            </a:r>
            <a:r>
              <a:rPr lang="en-US" dirty="0" smtClean="0"/>
              <a:t>/Val/Ile all use same BCAT/BCKDH steps</a:t>
            </a:r>
          </a:p>
          <a:p>
            <a:r>
              <a:rPr lang="en-US" dirty="0" smtClean="0"/>
              <a:t>Next Step is Controlled by BCKDH</a:t>
            </a:r>
          </a:p>
          <a:p>
            <a:r>
              <a:rPr lang="en-US" dirty="0" smtClean="0"/>
              <a:t>BCKDH is inhibited by protein phosphorylation</a:t>
            </a:r>
          </a:p>
          <a:p>
            <a:pPr lvl="1"/>
            <a:r>
              <a:rPr lang="en-US" dirty="0" smtClean="0"/>
              <a:t>Activated by </a:t>
            </a:r>
            <a:r>
              <a:rPr lang="en-US" dirty="0" err="1" smtClean="0"/>
              <a:t>ketoisocaproic</a:t>
            </a:r>
            <a:r>
              <a:rPr lang="en-US" dirty="0" smtClean="0"/>
              <a:t> acid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3235" b="44647"/>
          <a:stretch/>
        </p:blipFill>
        <p:spPr>
          <a:xfrm>
            <a:off x="838200" y="1690688"/>
            <a:ext cx="4259992" cy="432315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7239" y="365125"/>
            <a:ext cx="1985104" cy="6272213"/>
          </a:xfrm>
          <a:prstGeom prst="rect">
            <a:avLst/>
          </a:prstGeom>
        </p:spPr>
      </p:pic>
    </p:spTree>
    <p:extLst>
      <p:ext uri="{BB962C8B-B14F-4D97-AF65-F5344CB8AC3E}">
        <p14:creationId xmlns:p14="http://schemas.microsoft.com/office/powerpoint/2010/main" val="13758108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Maple Syrup Urine Disease</a:t>
            </a:r>
            <a:endParaRPr lang="en-US" dirty="0"/>
          </a:p>
        </p:txBody>
      </p:sp>
      <p:sp>
        <p:nvSpPr>
          <p:cNvPr id="3" name="Subtitle 2"/>
          <p:cNvSpPr>
            <a:spLocks noGrp="1"/>
          </p:cNvSpPr>
          <p:nvPr>
            <p:ph type="subTitle" idx="1"/>
          </p:nvPr>
        </p:nvSpPr>
        <p:spPr/>
        <p:txBody>
          <a:bodyPr/>
          <a:lstStyle/>
          <a:p>
            <a:r>
              <a:rPr lang="en-US" dirty="0" smtClean="0"/>
              <a:t>Presented by Eliza </a:t>
            </a:r>
            <a:r>
              <a:rPr lang="en-US" dirty="0" err="1" smtClean="0"/>
              <a:t>Jarman</a:t>
            </a:r>
            <a:endParaRPr lang="en-US" dirty="0"/>
          </a:p>
        </p:txBody>
      </p:sp>
    </p:spTree>
    <p:extLst>
      <p:ext uri="{BB962C8B-B14F-4D97-AF65-F5344CB8AC3E}">
        <p14:creationId xmlns:p14="http://schemas.microsoft.com/office/powerpoint/2010/main" val="1897933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MSUD?</a:t>
            </a:r>
            <a:endParaRPr lang="en-US" dirty="0"/>
          </a:p>
        </p:txBody>
      </p:sp>
      <p:sp>
        <p:nvSpPr>
          <p:cNvPr id="3" name="Content Placeholder 2"/>
          <p:cNvSpPr>
            <a:spLocks noGrp="1"/>
          </p:cNvSpPr>
          <p:nvPr>
            <p:ph idx="1"/>
          </p:nvPr>
        </p:nvSpPr>
        <p:spPr>
          <a:xfrm>
            <a:off x="1981200" y="2071112"/>
            <a:ext cx="8229601" cy="4525963"/>
          </a:xfrm>
        </p:spPr>
        <p:txBody>
          <a:bodyPr>
            <a:normAutofit/>
          </a:bodyPr>
          <a:lstStyle/>
          <a:p>
            <a:r>
              <a:rPr lang="en-US" dirty="0" smtClean="0"/>
              <a:t>Also known as BCKD Deficiency</a:t>
            </a:r>
          </a:p>
          <a:p>
            <a:r>
              <a:rPr lang="en-US" dirty="0" smtClean="0"/>
              <a:t>Inherited disease </a:t>
            </a:r>
            <a:r>
              <a:rPr lang="mr-IN" dirty="0" smtClean="0"/>
              <a:t>–</a:t>
            </a:r>
            <a:r>
              <a:rPr lang="en-US" dirty="0" smtClean="0"/>
              <a:t> autosomal recessive pattern</a:t>
            </a:r>
          </a:p>
          <a:p>
            <a:r>
              <a:rPr lang="en-US" dirty="0" smtClean="0"/>
              <a:t>Affects 1 in 185,000 infants worldwide</a:t>
            </a:r>
          </a:p>
          <a:p>
            <a:r>
              <a:rPr lang="en-US" dirty="0" smtClean="0"/>
              <a:t>Name derived from the sweet odor of affected infants’ urine</a:t>
            </a:r>
          </a:p>
          <a:p>
            <a:r>
              <a:rPr lang="en-US" dirty="0"/>
              <a:t>Body is unable to process certain amino </a:t>
            </a:r>
            <a:r>
              <a:rPr lang="en-US" dirty="0" smtClean="0"/>
              <a:t>acids</a:t>
            </a:r>
          </a:p>
          <a:p>
            <a:r>
              <a:rPr lang="en-US" dirty="0" smtClean="0"/>
              <a:t>Characterized by poor feeding, lethargy, vomiting, abnormal movements, and delayed development</a:t>
            </a:r>
          </a:p>
          <a:p>
            <a:r>
              <a:rPr lang="en-US" dirty="0" smtClean="0"/>
              <a:t>Untreated MSUD can lead to seizures, coma, or death</a:t>
            </a:r>
            <a:endParaRPr lang="en-US" dirty="0"/>
          </a:p>
        </p:txBody>
      </p:sp>
      <p:pic>
        <p:nvPicPr>
          <p:cNvPr id="5" name="Picture 4" descr="image1-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661" y="121620"/>
            <a:ext cx="1916733" cy="2472398"/>
          </a:xfrm>
          <a:prstGeom prst="rect">
            <a:avLst/>
          </a:prstGeom>
        </p:spPr>
      </p:pic>
    </p:spTree>
    <p:extLst>
      <p:ext uri="{BB962C8B-B14F-4D97-AF65-F5344CB8AC3E}">
        <p14:creationId xmlns:p14="http://schemas.microsoft.com/office/powerpoint/2010/main" val="1992095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MSUD Mechanism</a:t>
            </a:r>
            <a:endParaRPr lang="en-US" dirty="0"/>
          </a:p>
        </p:txBody>
      </p:sp>
      <p:sp>
        <p:nvSpPr>
          <p:cNvPr id="3" name="Content Placeholder 2"/>
          <p:cNvSpPr>
            <a:spLocks noGrp="1"/>
          </p:cNvSpPr>
          <p:nvPr>
            <p:ph idx="1"/>
          </p:nvPr>
        </p:nvSpPr>
        <p:spPr>
          <a:xfrm>
            <a:off x="1981200" y="1756757"/>
            <a:ext cx="8229600" cy="4525963"/>
          </a:xfrm>
        </p:spPr>
        <p:txBody>
          <a:bodyPr/>
          <a:lstStyle/>
          <a:p>
            <a:r>
              <a:rPr lang="en-US" dirty="0" smtClean="0"/>
              <a:t>Mutations in BCKDHA, BCKDHB, and DBT genes can reduce or eliminate functioning of the </a:t>
            </a:r>
            <a:r>
              <a:rPr lang="en-US" dirty="0"/>
              <a:t>branched-chain </a:t>
            </a:r>
            <a:r>
              <a:rPr lang="en-US" dirty="0" err="1"/>
              <a:t>ketoacid</a:t>
            </a:r>
            <a:r>
              <a:rPr lang="en-US" dirty="0"/>
              <a:t> dehydrogenase </a:t>
            </a:r>
            <a:r>
              <a:rPr lang="en-US" dirty="0" smtClean="0"/>
              <a:t>complex</a:t>
            </a:r>
          </a:p>
          <a:p>
            <a:r>
              <a:rPr lang="en-US" dirty="0" smtClean="0"/>
              <a:t>BCKD needed to break down </a:t>
            </a:r>
            <a:r>
              <a:rPr lang="en-US" dirty="0" err="1" smtClean="0"/>
              <a:t>leucine</a:t>
            </a:r>
            <a:r>
              <a:rPr lang="en-US" dirty="0" smtClean="0"/>
              <a:t>, isoleucine, and </a:t>
            </a:r>
            <a:r>
              <a:rPr lang="en-US" dirty="0" err="1" smtClean="0"/>
              <a:t>valine</a:t>
            </a:r>
            <a:endParaRPr lang="en-US" dirty="0" smtClean="0"/>
          </a:p>
          <a:p>
            <a:r>
              <a:rPr lang="en-US" dirty="0" smtClean="0"/>
              <a:t>Buildup of BCAAs and </a:t>
            </a:r>
            <a:r>
              <a:rPr lang="en-US" dirty="0" err="1" smtClean="0"/>
              <a:t>ketoacids</a:t>
            </a:r>
            <a:r>
              <a:rPr lang="en-US" dirty="0" smtClean="0"/>
              <a:t> in the body</a:t>
            </a:r>
          </a:p>
          <a:p>
            <a:r>
              <a:rPr lang="en-US" dirty="0" smtClean="0"/>
              <a:t>Toxicity of AAs is restricted to </a:t>
            </a:r>
            <a:r>
              <a:rPr lang="en-US" dirty="0" err="1" smtClean="0"/>
              <a:t>leucine</a:t>
            </a:r>
            <a:endParaRPr lang="en-US" dirty="0" smtClean="0"/>
          </a:p>
          <a:p>
            <a:r>
              <a:rPr lang="en-US" dirty="0" smtClean="0"/>
              <a:t>One of the organic acids that accumulates along with BCAAs is responsible for the smell</a:t>
            </a:r>
            <a:endParaRPr lang="en-US" dirty="0"/>
          </a:p>
        </p:txBody>
      </p:sp>
    </p:spTree>
    <p:extLst>
      <p:ext uri="{BB962C8B-B14F-4D97-AF65-F5344CB8AC3E}">
        <p14:creationId xmlns:p14="http://schemas.microsoft.com/office/powerpoint/2010/main" val="1027637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MSUD Mechanism</a:t>
            </a:r>
            <a:endParaRPr lang="en-US" dirty="0"/>
          </a:p>
        </p:txBody>
      </p:sp>
      <p:pic>
        <p:nvPicPr>
          <p:cNvPr id="4" name="Content Placeholder 5" descr="MSUD.png"/>
          <p:cNvPicPr>
            <a:picLocks noGrp="1" noChangeAspect="1"/>
          </p:cNvPicPr>
          <p:nvPr>
            <p:ph idx="1"/>
          </p:nvPr>
        </p:nvPicPr>
        <p:blipFill>
          <a:blip r:embed="rId2">
            <a:extLst>
              <a:ext uri="{28A0092B-C50C-407E-A947-70E740481C1C}">
                <a14:useLocalDpi xmlns:a14="http://schemas.microsoft.com/office/drawing/2010/main" val="0"/>
              </a:ext>
            </a:extLst>
          </a:blip>
          <a:srcRect l="-9197" r="-9197"/>
          <a:stretch>
            <a:fillRect/>
          </a:stretch>
        </p:blipFill>
        <p:spPr>
          <a:xfrm>
            <a:off x="1372326" y="1878521"/>
            <a:ext cx="7058059" cy="3881661"/>
          </a:xfrm>
        </p:spPr>
      </p:pic>
      <p:pic>
        <p:nvPicPr>
          <p:cNvPr id="5" name="Picture 4" descr="MSUD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060" y="1878521"/>
            <a:ext cx="2501077" cy="4344501"/>
          </a:xfrm>
          <a:prstGeom prst="rect">
            <a:avLst/>
          </a:prstGeom>
        </p:spPr>
      </p:pic>
    </p:spTree>
    <p:extLst>
      <p:ext uri="{BB962C8B-B14F-4D97-AF65-F5344CB8AC3E}">
        <p14:creationId xmlns:p14="http://schemas.microsoft.com/office/powerpoint/2010/main" val="1951176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#1</a:t>
            </a:r>
            <a:endParaRPr lang="en-US" dirty="0"/>
          </a:p>
        </p:txBody>
      </p:sp>
      <p:sp>
        <p:nvSpPr>
          <p:cNvPr id="3" name="Content Placeholder 2"/>
          <p:cNvSpPr>
            <a:spLocks noGrp="1"/>
          </p:cNvSpPr>
          <p:nvPr>
            <p:ph idx="1"/>
          </p:nvPr>
        </p:nvSpPr>
        <p:spPr/>
        <p:txBody>
          <a:bodyPr/>
          <a:lstStyle/>
          <a:p>
            <a:pPr marL="0" indent="0">
              <a:buNone/>
            </a:pPr>
            <a:r>
              <a:rPr lang="en-US" dirty="0" smtClean="0"/>
              <a:t>Which catabolic process is best suited to the digestion of large organelles?</a:t>
            </a:r>
          </a:p>
          <a:p>
            <a:pPr marL="514350" indent="-514350">
              <a:buFont typeface="+mj-lt"/>
              <a:buAutoNum type="alphaUcPeriod"/>
            </a:pPr>
            <a:r>
              <a:rPr lang="en-US" dirty="0" err="1" smtClean="0"/>
              <a:t>Proteasomal</a:t>
            </a:r>
            <a:r>
              <a:rPr lang="en-US" dirty="0" smtClean="0"/>
              <a:t> Degradation</a:t>
            </a:r>
          </a:p>
          <a:p>
            <a:pPr marL="514350" indent="-514350">
              <a:buFont typeface="+mj-lt"/>
              <a:buAutoNum type="alphaUcPeriod"/>
            </a:pPr>
            <a:r>
              <a:rPr lang="en-US" dirty="0" smtClean="0"/>
              <a:t>Collagenase Digestion</a:t>
            </a:r>
          </a:p>
          <a:p>
            <a:pPr marL="514350" indent="-514350">
              <a:buFont typeface="+mj-lt"/>
              <a:buAutoNum type="alphaUcPeriod"/>
            </a:pPr>
            <a:r>
              <a:rPr lang="en-US" dirty="0" smtClean="0"/>
              <a:t>The Urea Cycle</a:t>
            </a:r>
          </a:p>
          <a:p>
            <a:pPr marL="514350" indent="-514350">
              <a:buFont typeface="+mj-lt"/>
              <a:buAutoNum type="alphaUcPeriod"/>
            </a:pPr>
            <a:r>
              <a:rPr lang="en-US" dirty="0" smtClean="0"/>
              <a:t>Autophagy</a:t>
            </a:r>
          </a:p>
          <a:p>
            <a:endParaRPr lang="en-US" dirty="0"/>
          </a:p>
        </p:txBody>
      </p:sp>
    </p:spTree>
    <p:extLst>
      <p:ext uri="{BB962C8B-B14F-4D97-AF65-F5344CB8AC3E}">
        <p14:creationId xmlns:p14="http://schemas.microsoft.com/office/powerpoint/2010/main" val="38176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Branched-Chain </a:t>
            </a:r>
            <a:r>
              <a:rPr lang="en-US" dirty="0" err="1" smtClean="0"/>
              <a:t>Ketoacid</a:t>
            </a:r>
            <a:r>
              <a:rPr lang="en-US" dirty="0" smtClean="0"/>
              <a:t> Dehydrogenase Complex</a:t>
            </a:r>
            <a:endParaRPr lang="en-US" dirty="0"/>
          </a:p>
        </p:txBody>
      </p:sp>
      <p:sp>
        <p:nvSpPr>
          <p:cNvPr id="3" name="Content Placeholder 2"/>
          <p:cNvSpPr>
            <a:spLocks noGrp="1"/>
          </p:cNvSpPr>
          <p:nvPr>
            <p:ph idx="1"/>
          </p:nvPr>
        </p:nvSpPr>
        <p:spPr>
          <a:xfrm>
            <a:off x="1981200" y="1767316"/>
            <a:ext cx="8229600" cy="4525963"/>
          </a:xfrm>
        </p:spPr>
        <p:txBody>
          <a:bodyPr/>
          <a:lstStyle/>
          <a:p>
            <a:r>
              <a:rPr lang="en-US" dirty="0" smtClean="0"/>
              <a:t>Found on the mitochondrial inner membrane</a:t>
            </a:r>
          </a:p>
          <a:p>
            <a:r>
              <a:rPr lang="en-US" dirty="0" smtClean="0"/>
              <a:t>Catalyzes the oxidative decarboxylation of branched, short-chain alpha-</a:t>
            </a:r>
            <a:r>
              <a:rPr lang="en-US" dirty="0" err="1" smtClean="0"/>
              <a:t>ketoacids</a:t>
            </a:r>
            <a:endParaRPr lang="en-US" dirty="0" smtClean="0"/>
          </a:p>
          <a:p>
            <a:r>
              <a:rPr lang="en-US" dirty="0" smtClean="0"/>
              <a:t>Coenzymes:</a:t>
            </a:r>
          </a:p>
          <a:p>
            <a:pPr lvl="1"/>
            <a:r>
              <a:rPr lang="en-US" dirty="0" smtClean="0"/>
              <a:t>Thiamine pyrophosphate</a:t>
            </a:r>
          </a:p>
          <a:p>
            <a:pPr lvl="1"/>
            <a:r>
              <a:rPr lang="en-US" dirty="0" smtClean="0"/>
              <a:t>FAD</a:t>
            </a:r>
          </a:p>
          <a:p>
            <a:pPr lvl="1"/>
            <a:r>
              <a:rPr lang="en-US" dirty="0" smtClean="0"/>
              <a:t>NAD+</a:t>
            </a:r>
          </a:p>
          <a:p>
            <a:pPr lvl="1"/>
            <a:r>
              <a:rPr lang="en-US" dirty="0" err="1" smtClean="0"/>
              <a:t>Lipoate</a:t>
            </a:r>
            <a:endParaRPr lang="en-US" dirty="0" smtClean="0"/>
          </a:p>
          <a:p>
            <a:pPr lvl="1"/>
            <a:r>
              <a:rPr lang="en-US" dirty="0" smtClean="0"/>
              <a:t>Coenzyme A</a:t>
            </a:r>
            <a:endParaRPr lang="en-US" dirty="0"/>
          </a:p>
        </p:txBody>
      </p:sp>
      <p:pic>
        <p:nvPicPr>
          <p:cNvPr id="4" name="Picture 3"/>
          <p:cNvPicPr>
            <a:picLocks noChangeAspect="1"/>
          </p:cNvPicPr>
          <p:nvPr/>
        </p:nvPicPr>
        <p:blipFill>
          <a:blip r:embed="rId3"/>
          <a:stretch>
            <a:fillRect/>
          </a:stretch>
        </p:blipFill>
        <p:spPr>
          <a:xfrm>
            <a:off x="4828986" y="3994060"/>
            <a:ext cx="5214724" cy="2299219"/>
          </a:xfrm>
          <a:prstGeom prst="rect">
            <a:avLst/>
          </a:prstGeom>
        </p:spPr>
      </p:pic>
    </p:spTree>
    <p:extLst>
      <p:ext uri="{BB962C8B-B14F-4D97-AF65-F5344CB8AC3E}">
        <p14:creationId xmlns:p14="http://schemas.microsoft.com/office/powerpoint/2010/main" val="1343860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MSUD</a:t>
            </a:r>
            <a:endParaRPr lang="en-US" dirty="0"/>
          </a:p>
        </p:txBody>
      </p:sp>
      <p:sp>
        <p:nvSpPr>
          <p:cNvPr id="3" name="Content Placeholder 2"/>
          <p:cNvSpPr>
            <a:spLocks noGrp="1"/>
          </p:cNvSpPr>
          <p:nvPr>
            <p:ph idx="1"/>
          </p:nvPr>
        </p:nvSpPr>
        <p:spPr>
          <a:xfrm>
            <a:off x="1981200" y="1739361"/>
            <a:ext cx="8229600" cy="4525963"/>
          </a:xfrm>
        </p:spPr>
        <p:txBody>
          <a:bodyPr>
            <a:normAutofit/>
          </a:bodyPr>
          <a:lstStyle/>
          <a:p>
            <a:r>
              <a:rPr lang="en-US" dirty="0" smtClean="0"/>
              <a:t>Classic MSUD:</a:t>
            </a:r>
          </a:p>
          <a:p>
            <a:pPr lvl="1"/>
            <a:r>
              <a:rPr lang="en-US" dirty="0" smtClean="0"/>
              <a:t>Plasma concentrations of the BCAAs begin to rise within a few hours of birth</a:t>
            </a:r>
          </a:p>
          <a:p>
            <a:pPr lvl="1"/>
            <a:r>
              <a:rPr lang="en-US" dirty="0" smtClean="0"/>
              <a:t>Symptoms emerge within 24-48 hours of life</a:t>
            </a:r>
          </a:p>
          <a:p>
            <a:pPr lvl="1"/>
            <a:r>
              <a:rPr lang="en-US" b="1" dirty="0" smtClean="0"/>
              <a:t>Non-specific symptoms</a:t>
            </a:r>
            <a:r>
              <a:rPr lang="en-US" dirty="0" smtClean="0"/>
              <a:t>: Poor breastfeeding/bottle feeding, lethargy, irritability, distinctive odor of sweat, urine,</a:t>
            </a:r>
            <a:r>
              <a:rPr lang="en-US" dirty="0"/>
              <a:t> </a:t>
            </a:r>
            <a:r>
              <a:rPr lang="en-US" dirty="0" smtClean="0"/>
              <a:t>and earwax</a:t>
            </a:r>
          </a:p>
          <a:p>
            <a:pPr lvl="1"/>
            <a:r>
              <a:rPr lang="en-US" b="1" dirty="0" smtClean="0"/>
              <a:t>Focal neurological symptoms</a:t>
            </a:r>
            <a:r>
              <a:rPr lang="en-US" dirty="0" smtClean="0"/>
              <a:t>: Hypertonia, spasticity, convulsions, coma</a:t>
            </a:r>
          </a:p>
          <a:p>
            <a:pPr lvl="1"/>
            <a:r>
              <a:rPr lang="en-US" b="1" dirty="0" smtClean="0"/>
              <a:t>Behavioral issues</a:t>
            </a:r>
            <a:r>
              <a:rPr lang="en-US" dirty="0" smtClean="0"/>
              <a:t>: ADHD, impulsivity, anxiety, depression</a:t>
            </a:r>
          </a:p>
          <a:p>
            <a:pPr lvl="1"/>
            <a:r>
              <a:rPr lang="en-US" b="1" dirty="0" smtClean="0"/>
              <a:t>Additional complications: </a:t>
            </a:r>
            <a:r>
              <a:rPr lang="en-US" dirty="0"/>
              <a:t>L</a:t>
            </a:r>
            <a:r>
              <a:rPr lang="en-US" dirty="0" smtClean="0"/>
              <a:t>oss of bone mass, pancreatitis, intracranial hypertension</a:t>
            </a:r>
          </a:p>
          <a:p>
            <a:r>
              <a:rPr lang="en-US" dirty="0" smtClean="0"/>
              <a:t>Intermediate MSUD:</a:t>
            </a:r>
          </a:p>
          <a:p>
            <a:pPr lvl="1"/>
            <a:r>
              <a:rPr lang="en-US" dirty="0" smtClean="0"/>
              <a:t>Greater levels of residual enzyme activity</a:t>
            </a:r>
          </a:p>
          <a:p>
            <a:pPr lvl="1"/>
            <a:r>
              <a:rPr lang="en-US" dirty="0" smtClean="0"/>
              <a:t>Majority of children diagnosed between 5 months and 7 years</a:t>
            </a:r>
          </a:p>
          <a:p>
            <a:pPr lvl="1"/>
            <a:r>
              <a:rPr lang="en-US" dirty="0" smtClean="0"/>
              <a:t>Seizures, neurological impairment, developmental delays</a:t>
            </a:r>
          </a:p>
        </p:txBody>
      </p:sp>
    </p:spTree>
    <p:extLst>
      <p:ext uri="{BB962C8B-B14F-4D97-AF65-F5344CB8AC3E}">
        <p14:creationId xmlns:p14="http://schemas.microsoft.com/office/powerpoint/2010/main" val="563757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MSUD</a:t>
            </a:r>
            <a:endParaRPr lang="en-US" dirty="0"/>
          </a:p>
        </p:txBody>
      </p:sp>
      <p:sp>
        <p:nvSpPr>
          <p:cNvPr id="3" name="Content Placeholder 2"/>
          <p:cNvSpPr>
            <a:spLocks noGrp="1"/>
          </p:cNvSpPr>
          <p:nvPr>
            <p:ph idx="1"/>
          </p:nvPr>
        </p:nvSpPr>
        <p:spPr>
          <a:xfrm>
            <a:off x="1981200" y="1687031"/>
            <a:ext cx="8229600" cy="4525963"/>
          </a:xfrm>
        </p:spPr>
        <p:txBody>
          <a:bodyPr/>
          <a:lstStyle/>
          <a:p>
            <a:r>
              <a:rPr lang="en-US" dirty="0" smtClean="0"/>
              <a:t>Intermittent MSUD:</a:t>
            </a:r>
          </a:p>
          <a:p>
            <a:pPr lvl="1"/>
            <a:r>
              <a:rPr lang="en-US" dirty="0" smtClean="0"/>
              <a:t>Normal growth and intellectual development</a:t>
            </a:r>
          </a:p>
          <a:p>
            <a:pPr lvl="1"/>
            <a:r>
              <a:rPr lang="en-US" dirty="0" smtClean="0"/>
              <a:t>Can tolerate normal levels of AA in diet</a:t>
            </a:r>
          </a:p>
          <a:p>
            <a:pPr lvl="1"/>
            <a:r>
              <a:rPr lang="en-US" dirty="0" smtClean="0"/>
              <a:t>Symptoms appear when child experiences stress, does not eat, or develops an infection</a:t>
            </a:r>
          </a:p>
          <a:p>
            <a:pPr lvl="1"/>
            <a:r>
              <a:rPr lang="en-US" b="1" dirty="0" smtClean="0"/>
              <a:t>Symptoms:</a:t>
            </a:r>
            <a:r>
              <a:rPr lang="en-US" dirty="0" smtClean="0"/>
              <a:t> lethargy, maple syrup odor, ataxia</a:t>
            </a:r>
          </a:p>
          <a:p>
            <a:pPr lvl="1"/>
            <a:r>
              <a:rPr lang="en-US" dirty="0" smtClean="0"/>
              <a:t>Metabolic crises can result in seizures, coma, brain damage</a:t>
            </a:r>
          </a:p>
          <a:p>
            <a:r>
              <a:rPr lang="en-US" dirty="0" smtClean="0"/>
              <a:t>Thiamine-Responsive MSUD:</a:t>
            </a:r>
          </a:p>
          <a:p>
            <a:pPr lvl="1"/>
            <a:r>
              <a:rPr lang="en-US" dirty="0" smtClean="0"/>
              <a:t>Responds to treatment with thiamine (vitamin B1)</a:t>
            </a:r>
          </a:p>
          <a:p>
            <a:pPr lvl="2"/>
            <a:r>
              <a:rPr lang="en-US" dirty="0" smtClean="0"/>
              <a:t>Thiamine boosts residual enzyme activity</a:t>
            </a:r>
          </a:p>
          <a:p>
            <a:pPr lvl="1"/>
            <a:r>
              <a:rPr lang="en-US" dirty="0" smtClean="0"/>
              <a:t>Symptomology resembles intermediate MSUD</a:t>
            </a:r>
          </a:p>
          <a:p>
            <a:pPr lvl="1"/>
            <a:endParaRPr lang="en-US" dirty="0"/>
          </a:p>
        </p:txBody>
      </p:sp>
    </p:spTree>
    <p:extLst>
      <p:ext uri="{BB962C8B-B14F-4D97-AF65-F5344CB8AC3E}">
        <p14:creationId xmlns:p14="http://schemas.microsoft.com/office/powerpoint/2010/main" val="1616840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a:t>
            </a:r>
            <a:endParaRPr lang="en-US" dirty="0"/>
          </a:p>
        </p:txBody>
      </p:sp>
      <p:sp>
        <p:nvSpPr>
          <p:cNvPr id="3" name="Content Placeholder 2"/>
          <p:cNvSpPr>
            <a:spLocks noGrp="1"/>
          </p:cNvSpPr>
          <p:nvPr>
            <p:ph idx="1"/>
          </p:nvPr>
        </p:nvSpPr>
        <p:spPr>
          <a:xfrm>
            <a:off x="1981200" y="1808941"/>
            <a:ext cx="8229600" cy="4525963"/>
          </a:xfrm>
        </p:spPr>
        <p:txBody>
          <a:bodyPr>
            <a:normAutofit/>
          </a:bodyPr>
          <a:lstStyle/>
          <a:p>
            <a:r>
              <a:rPr lang="en-US" dirty="0" smtClean="0"/>
              <a:t>Early diagnosis is key!!</a:t>
            </a:r>
          </a:p>
          <a:p>
            <a:r>
              <a:rPr lang="en-US" dirty="0" smtClean="0"/>
              <a:t>Newborn screening for MSUD </a:t>
            </a:r>
          </a:p>
          <a:p>
            <a:pPr lvl="1"/>
            <a:r>
              <a:rPr lang="en-US" dirty="0" smtClean="0"/>
              <a:t>Mild/intermittent forms may show normal blood amino acids</a:t>
            </a:r>
          </a:p>
          <a:p>
            <a:r>
              <a:rPr lang="en-US" dirty="0" smtClean="0"/>
              <a:t>Tests:</a:t>
            </a:r>
          </a:p>
          <a:p>
            <a:pPr lvl="1"/>
            <a:r>
              <a:rPr lang="en-US" dirty="0" smtClean="0"/>
              <a:t>Urine analysis</a:t>
            </a:r>
          </a:p>
          <a:p>
            <a:pPr lvl="1"/>
            <a:r>
              <a:rPr lang="en-US" dirty="0" smtClean="0"/>
              <a:t>Blood analysis</a:t>
            </a:r>
          </a:p>
          <a:p>
            <a:pPr lvl="1"/>
            <a:r>
              <a:rPr lang="en-US" dirty="0" smtClean="0"/>
              <a:t>DNA testing </a:t>
            </a:r>
          </a:p>
          <a:p>
            <a:pPr lvl="1"/>
            <a:r>
              <a:rPr lang="en-US" dirty="0" smtClean="0"/>
              <a:t>Prenatal diagnosis</a:t>
            </a:r>
          </a:p>
        </p:txBody>
      </p:sp>
      <p:pic>
        <p:nvPicPr>
          <p:cNvPr id="4" name="Picture 3" descr="maple-syrup-urine-disea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470" y="3396714"/>
            <a:ext cx="3682330" cy="3235150"/>
          </a:xfrm>
          <a:prstGeom prst="rect">
            <a:avLst/>
          </a:prstGeom>
        </p:spPr>
      </p:pic>
    </p:spTree>
    <p:extLst>
      <p:ext uri="{BB962C8B-B14F-4D97-AF65-F5344CB8AC3E}">
        <p14:creationId xmlns:p14="http://schemas.microsoft.com/office/powerpoint/2010/main" val="1316079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Content Placeholder 2"/>
          <p:cNvSpPr>
            <a:spLocks noGrp="1"/>
          </p:cNvSpPr>
          <p:nvPr>
            <p:ph idx="1"/>
          </p:nvPr>
        </p:nvSpPr>
        <p:spPr/>
        <p:txBody>
          <a:bodyPr>
            <a:normAutofit/>
          </a:bodyPr>
          <a:lstStyle/>
          <a:p>
            <a:r>
              <a:rPr lang="en-US" dirty="0" smtClean="0"/>
              <a:t>Protein-restrictive diet</a:t>
            </a:r>
          </a:p>
          <a:p>
            <a:pPr lvl="1"/>
            <a:r>
              <a:rPr lang="en-US" dirty="0" smtClean="0"/>
              <a:t>Synthetic formulas</a:t>
            </a:r>
          </a:p>
          <a:p>
            <a:pPr lvl="1"/>
            <a:r>
              <a:rPr lang="en-US" dirty="0" smtClean="0"/>
              <a:t>BCAA-free medical foods</a:t>
            </a:r>
          </a:p>
          <a:p>
            <a:pPr lvl="1"/>
            <a:r>
              <a:rPr lang="en-US" dirty="0" smtClean="0"/>
              <a:t>BCAAs added to the diet separately in small amounts for monitoring</a:t>
            </a:r>
            <a:endParaRPr lang="en-US" dirty="0"/>
          </a:p>
          <a:p>
            <a:r>
              <a:rPr lang="en-US" dirty="0" smtClean="0"/>
              <a:t>Thiamine therapy</a:t>
            </a:r>
          </a:p>
          <a:p>
            <a:r>
              <a:rPr lang="en-US" dirty="0" smtClean="0"/>
              <a:t>Even </a:t>
            </a:r>
            <a:r>
              <a:rPr lang="en-US" dirty="0"/>
              <a:t>with treatment, patients remain at high risk for developing episodes of acute illness </a:t>
            </a:r>
            <a:r>
              <a:rPr lang="en-US" dirty="0" smtClean="0"/>
              <a:t>(metabolic crises)</a:t>
            </a:r>
            <a:endParaRPr lang="en-US" dirty="0"/>
          </a:p>
          <a:p>
            <a:pPr lvl="1"/>
            <a:r>
              <a:rPr lang="en-US" dirty="0"/>
              <a:t>Triggered by infection, injury, fasting, or psychological stress</a:t>
            </a:r>
          </a:p>
          <a:p>
            <a:pPr lvl="1"/>
            <a:r>
              <a:rPr lang="en-US" dirty="0"/>
              <a:t>Spike in amino acid </a:t>
            </a:r>
            <a:r>
              <a:rPr lang="en-US" dirty="0" smtClean="0"/>
              <a:t>levels</a:t>
            </a:r>
          </a:p>
          <a:p>
            <a:pPr lvl="1"/>
            <a:r>
              <a:rPr lang="en-US" dirty="0" smtClean="0"/>
              <a:t>Requires immediate medical intervention</a:t>
            </a:r>
            <a:endParaRPr lang="en-US" dirty="0"/>
          </a:p>
          <a:p>
            <a:pPr lvl="1"/>
            <a:r>
              <a:rPr lang="en-US" dirty="0" smtClean="0"/>
              <a:t>Reduce and reverse protein catabolism</a:t>
            </a:r>
          </a:p>
          <a:p>
            <a:r>
              <a:rPr lang="en-US" dirty="0" smtClean="0"/>
              <a:t>Liver transplantation</a:t>
            </a:r>
          </a:p>
        </p:txBody>
      </p:sp>
      <p:pic>
        <p:nvPicPr>
          <p:cNvPr id="4" name="Picture 3" descr="MSUD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897" y="4453133"/>
            <a:ext cx="1648329" cy="2251816"/>
          </a:xfrm>
          <a:prstGeom prst="rect">
            <a:avLst/>
          </a:prstGeom>
        </p:spPr>
      </p:pic>
      <p:pic>
        <p:nvPicPr>
          <p:cNvPr id="5" name="Picture 4" descr="MSUD3.jpg"/>
          <p:cNvPicPr>
            <a:picLocks noChangeAspect="1"/>
          </p:cNvPicPr>
          <p:nvPr/>
        </p:nvPicPr>
        <p:blipFill rotWithShape="1">
          <a:blip r:embed="rId4">
            <a:extLst>
              <a:ext uri="{28A0092B-C50C-407E-A947-70E740481C1C}">
                <a14:useLocalDpi xmlns:a14="http://schemas.microsoft.com/office/drawing/2010/main" val="0"/>
              </a:ext>
            </a:extLst>
          </a:blip>
          <a:srcRect l="16392" t="4678" r="17757" b="10514"/>
          <a:stretch/>
        </p:blipFill>
        <p:spPr>
          <a:xfrm>
            <a:off x="8030267" y="1"/>
            <a:ext cx="2515959" cy="2522283"/>
          </a:xfrm>
          <a:prstGeom prst="rect">
            <a:avLst/>
          </a:prstGeom>
        </p:spPr>
      </p:pic>
    </p:spTree>
    <p:extLst>
      <p:ext uri="{BB962C8B-B14F-4D97-AF65-F5344CB8AC3E}">
        <p14:creationId xmlns:p14="http://schemas.microsoft.com/office/powerpoint/2010/main" val="820933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1800" dirty="0" err="1"/>
              <a:t>Ekvall</a:t>
            </a:r>
            <a:r>
              <a:rPr lang="en-US" sz="1800" dirty="0"/>
              <a:t>, S., &amp; </a:t>
            </a:r>
            <a:r>
              <a:rPr lang="en-US" sz="1800" dirty="0" err="1"/>
              <a:t>Ekvall</a:t>
            </a:r>
            <a:r>
              <a:rPr lang="en-US" sz="1800" dirty="0"/>
              <a:t>, V. K. (2017). </a:t>
            </a:r>
            <a:r>
              <a:rPr lang="en-US" sz="1800" i="1" dirty="0"/>
              <a:t>Pediatric and adult nutrition in standard, chronic diseases, developmental disabilities, and hereditary metabolic disorders: prevention, assessment, and treatment </a:t>
            </a:r>
            <a:r>
              <a:rPr lang="en-US" sz="1800" dirty="0"/>
              <a:t>(2</a:t>
            </a:r>
            <a:r>
              <a:rPr lang="en-US" sz="1800" baseline="30000" dirty="0"/>
              <a:t>nd</a:t>
            </a:r>
            <a:r>
              <a:rPr lang="en-US" sz="1800" dirty="0"/>
              <a:t> ed.). New York, NY: Oxford </a:t>
            </a:r>
            <a:r>
              <a:rPr lang="en-US" sz="1800"/>
              <a:t>University Press.</a:t>
            </a:r>
          </a:p>
          <a:p>
            <a:r>
              <a:rPr lang="en-US" sz="1800" dirty="0"/>
              <a:t>NIH. (2017). Maple Syrup Urine Disease </a:t>
            </a:r>
            <a:r>
              <a:rPr lang="mr-IN" sz="1800" dirty="0"/>
              <a:t>–</a:t>
            </a:r>
            <a:r>
              <a:rPr lang="en-US" sz="1800" dirty="0"/>
              <a:t> Genetics Home Reference. Retrieved October 24, 2017 from </a:t>
            </a:r>
            <a:r>
              <a:rPr lang="en-US" sz="1800" dirty="0">
                <a:hlinkClick r:id="rId3"/>
              </a:rPr>
              <a:t>https://ghr.nlm.nih.gov/condition/maple-syrup-urine-disease#</a:t>
            </a:r>
            <a:endParaRPr lang="en-US" sz="1800" dirty="0"/>
          </a:p>
          <a:p>
            <a:r>
              <a:rPr lang="en-US" sz="1800" dirty="0"/>
              <a:t>National Organization for Rare Disorders (2017). Maple Syrup Urine Disease. Retrieved October 24, 2017 from </a:t>
            </a:r>
            <a:r>
              <a:rPr lang="en-US" sz="1800" dirty="0">
                <a:hlinkClick r:id="rId4"/>
              </a:rPr>
              <a:t>https://</a:t>
            </a:r>
            <a:r>
              <a:rPr lang="en-US" sz="1800" dirty="0" err="1">
                <a:hlinkClick r:id="rId4"/>
              </a:rPr>
              <a:t>rarediseases.org</a:t>
            </a:r>
            <a:r>
              <a:rPr lang="en-US" sz="1800" dirty="0">
                <a:hlinkClick r:id="rId4"/>
              </a:rPr>
              <a:t>/rare-diseases/maple-syrup-urine-disease/</a:t>
            </a:r>
            <a:endParaRPr lang="en-US" sz="1800" dirty="0"/>
          </a:p>
          <a:p>
            <a:r>
              <a:rPr lang="en-US" sz="1800" dirty="0"/>
              <a:t>Strauss, K. A., </a:t>
            </a:r>
            <a:r>
              <a:rPr lang="en-US" sz="1800" dirty="0" err="1"/>
              <a:t>Puffenberger</a:t>
            </a:r>
            <a:r>
              <a:rPr lang="en-US" sz="1800" dirty="0"/>
              <a:t>, E. G., &amp; Morton, D. H. (2006). Maple Syrup Urine Disease. </a:t>
            </a:r>
            <a:r>
              <a:rPr lang="en-US" sz="1800" i="1" dirty="0"/>
              <a:t>Gene Reviews.</a:t>
            </a:r>
            <a:r>
              <a:rPr lang="en-US" sz="1800" dirty="0"/>
              <a:t> Doi:10.3897/bdj.4.e7720.figure2f</a:t>
            </a:r>
          </a:p>
          <a:p>
            <a:endParaRPr lang="en-US" dirty="0"/>
          </a:p>
        </p:txBody>
      </p:sp>
    </p:spTree>
    <p:extLst>
      <p:ext uri="{BB962C8B-B14F-4D97-AF65-F5344CB8AC3E}">
        <p14:creationId xmlns:p14="http://schemas.microsoft.com/office/powerpoint/2010/main" val="1087406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Branched Chain </a:t>
            </a:r>
            <a:r>
              <a:rPr lang="en-US" dirty="0" err="1" smtClean="0"/>
              <a:t>Ketoacid</a:t>
            </a:r>
            <a:r>
              <a:rPr lang="en-US" dirty="0" smtClean="0"/>
              <a:t> Dehydrogenase</a:t>
            </a:r>
            <a:endParaRPr lang="en-US" dirty="0"/>
          </a:p>
        </p:txBody>
      </p:sp>
      <p:pic>
        <p:nvPicPr>
          <p:cNvPr id="4" name="Picture 3"/>
          <p:cNvPicPr>
            <a:picLocks noChangeAspect="1"/>
          </p:cNvPicPr>
          <p:nvPr/>
        </p:nvPicPr>
        <p:blipFill>
          <a:blip r:embed="rId2"/>
          <a:stretch>
            <a:fillRect/>
          </a:stretch>
        </p:blipFill>
        <p:spPr>
          <a:xfrm>
            <a:off x="1511300" y="1770066"/>
            <a:ext cx="6961188" cy="4859333"/>
          </a:xfrm>
          <a:prstGeom prst="rect">
            <a:avLst/>
          </a:prstGeom>
        </p:spPr>
      </p:pic>
      <p:cxnSp>
        <p:nvCxnSpPr>
          <p:cNvPr id="6" name="Straight Connector 5"/>
          <p:cNvCxnSpPr/>
          <p:nvPr/>
        </p:nvCxnSpPr>
        <p:spPr>
          <a:xfrm>
            <a:off x="4314825" y="3371850"/>
            <a:ext cx="202882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43650" y="3371850"/>
            <a:ext cx="0" cy="3286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215063" y="3700463"/>
            <a:ext cx="2857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729662" y="1992303"/>
            <a:ext cx="3314700" cy="3416320"/>
          </a:xfrm>
          <a:prstGeom prst="rect">
            <a:avLst/>
          </a:prstGeom>
          <a:noFill/>
        </p:spPr>
        <p:txBody>
          <a:bodyPr wrap="square" rtlCol="0">
            <a:spAutoFit/>
          </a:bodyPr>
          <a:lstStyle/>
          <a:p>
            <a:pPr marL="342900" indent="-342900">
              <a:buFont typeface="+mj-lt"/>
              <a:buAutoNum type="arabicPeriod"/>
            </a:pPr>
            <a:r>
              <a:rPr lang="en-US" sz="2400" dirty="0" smtClean="0"/>
              <a:t> A buildup of branched </a:t>
            </a:r>
            <a:r>
              <a:rPr lang="en-US" sz="2400" dirty="0" err="1" smtClean="0"/>
              <a:t>ketocacids</a:t>
            </a:r>
            <a:r>
              <a:rPr lang="en-US" sz="2400" dirty="0" smtClean="0"/>
              <a:t> (mainly </a:t>
            </a:r>
            <a:r>
              <a:rPr lang="en-US" sz="2400" dirty="0" smtClean="0">
                <a:latin typeface="Symbol" charset="2"/>
                <a:ea typeface="Symbol" charset="2"/>
                <a:cs typeface="Symbol" charset="2"/>
              </a:rPr>
              <a:t>a</a:t>
            </a:r>
            <a:r>
              <a:rPr lang="en-US" sz="2400" dirty="0" smtClean="0"/>
              <a:t>-</a:t>
            </a:r>
            <a:r>
              <a:rPr lang="en-US" sz="2400" dirty="0" err="1" smtClean="0"/>
              <a:t>Ketoisocaproate</a:t>
            </a:r>
            <a:r>
              <a:rPr lang="en-US" sz="2400" dirty="0" smtClean="0"/>
              <a:t>) </a:t>
            </a:r>
          </a:p>
          <a:p>
            <a:pPr marL="342900" indent="-342900">
              <a:buFont typeface="+mj-lt"/>
              <a:buAutoNum type="arabicPeriod"/>
            </a:pPr>
            <a:r>
              <a:rPr lang="en-US" sz="2400" dirty="0" smtClean="0"/>
              <a:t>Inactivation of BCKDH kinase</a:t>
            </a:r>
          </a:p>
          <a:p>
            <a:pPr marL="342900" indent="-342900">
              <a:buFont typeface="+mj-lt"/>
              <a:buAutoNum type="arabicPeriod"/>
            </a:pPr>
            <a:r>
              <a:rPr lang="en-US" sz="2400" dirty="0" smtClean="0"/>
              <a:t>Activation of BCKDH</a:t>
            </a:r>
          </a:p>
          <a:p>
            <a:pPr marL="342900" indent="-342900">
              <a:buFont typeface="+mj-lt"/>
              <a:buAutoNum type="arabicPeriod"/>
            </a:pPr>
            <a:r>
              <a:rPr lang="en-US" sz="2400" dirty="0" smtClean="0"/>
              <a:t>More breakdown of branched </a:t>
            </a:r>
            <a:r>
              <a:rPr lang="en-US" sz="2400" dirty="0" err="1" smtClean="0"/>
              <a:t>ketoacids</a:t>
            </a:r>
            <a:endParaRPr lang="en-US" sz="2400" dirty="0"/>
          </a:p>
        </p:txBody>
      </p:sp>
    </p:spTree>
    <p:extLst>
      <p:ext uri="{BB962C8B-B14F-4D97-AF65-F5344CB8AC3E}">
        <p14:creationId xmlns:p14="http://schemas.microsoft.com/office/powerpoint/2010/main" val="1152915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rest of BCAA metabolism has several steps</a:t>
            </a:r>
            <a:endParaRPr lang="en-US" dirty="0"/>
          </a:p>
        </p:txBody>
      </p:sp>
      <p:pic>
        <p:nvPicPr>
          <p:cNvPr id="4" name="Picture 3"/>
          <p:cNvPicPr>
            <a:picLocks noChangeAspect="1"/>
          </p:cNvPicPr>
          <p:nvPr/>
        </p:nvPicPr>
        <p:blipFill rotWithShape="1">
          <a:blip r:embed="rId2"/>
          <a:srcRect l="25525"/>
          <a:stretch/>
        </p:blipFill>
        <p:spPr>
          <a:xfrm>
            <a:off x="1628614" y="1690688"/>
            <a:ext cx="7701365" cy="5135996"/>
          </a:xfrm>
          <a:prstGeom prst="rect">
            <a:avLst/>
          </a:prstGeom>
        </p:spPr>
      </p:pic>
      <p:sp>
        <p:nvSpPr>
          <p:cNvPr id="5" name="Rectangle 4"/>
          <p:cNvSpPr/>
          <p:nvPr/>
        </p:nvSpPr>
        <p:spPr>
          <a:xfrm>
            <a:off x="5501899" y="5682227"/>
            <a:ext cx="2758698" cy="10750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94882" y="6219743"/>
            <a:ext cx="2758698" cy="5375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350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amino acid(s) are exclusively ketogenic?</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Leucine</a:t>
            </a:r>
          </a:p>
          <a:p>
            <a:pPr marL="514350" indent="-514350">
              <a:buFont typeface="+mj-lt"/>
              <a:buAutoNum type="alphaUcPeriod"/>
            </a:pPr>
            <a:r>
              <a:rPr lang="en-US" dirty="0" smtClean="0"/>
              <a:t>Isoleucine, Valine</a:t>
            </a:r>
          </a:p>
          <a:p>
            <a:pPr marL="514350" indent="-514350">
              <a:buFont typeface="+mj-lt"/>
              <a:buAutoNum type="alphaUcPeriod"/>
            </a:pPr>
            <a:r>
              <a:rPr lang="en-US" dirty="0" smtClean="0"/>
              <a:t>Valine</a:t>
            </a:r>
          </a:p>
          <a:p>
            <a:pPr marL="514350" indent="-514350">
              <a:buFont typeface="+mj-lt"/>
              <a:buAutoNum type="alphaUcPeriod"/>
            </a:pPr>
            <a:r>
              <a:rPr lang="en-US" dirty="0" smtClean="0"/>
              <a:t>All of the above</a:t>
            </a:r>
            <a:endParaRPr lang="en-US" dirty="0"/>
          </a:p>
        </p:txBody>
      </p:sp>
      <p:pic>
        <p:nvPicPr>
          <p:cNvPr id="4" name="Picture 3"/>
          <p:cNvPicPr>
            <a:picLocks noChangeAspect="1"/>
          </p:cNvPicPr>
          <p:nvPr/>
        </p:nvPicPr>
        <p:blipFill rotWithShape="1">
          <a:blip r:embed="rId3"/>
          <a:srcRect l="25525"/>
          <a:stretch/>
        </p:blipFill>
        <p:spPr>
          <a:xfrm>
            <a:off x="3984357" y="1659690"/>
            <a:ext cx="7701365" cy="5135996"/>
          </a:xfrm>
          <a:prstGeom prst="rect">
            <a:avLst/>
          </a:prstGeom>
        </p:spPr>
      </p:pic>
      <p:sp>
        <p:nvSpPr>
          <p:cNvPr id="5" name="Rectangle 4"/>
          <p:cNvSpPr/>
          <p:nvPr/>
        </p:nvSpPr>
        <p:spPr>
          <a:xfrm>
            <a:off x="7862161" y="5639446"/>
            <a:ext cx="2758698" cy="10750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53207" y="6176963"/>
            <a:ext cx="3673097" cy="6724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840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Nitrogen rich amino acids</a:t>
            </a:r>
            <a:endParaRPr lang="en-US" dirty="0"/>
          </a:p>
        </p:txBody>
      </p:sp>
      <p:sp>
        <p:nvSpPr>
          <p:cNvPr id="5" name="Text Placeholder 4"/>
          <p:cNvSpPr>
            <a:spLocks noGrp="1"/>
          </p:cNvSpPr>
          <p:nvPr>
            <p:ph type="body" idx="1"/>
          </p:nvPr>
        </p:nvSpPr>
        <p:spPr/>
        <p:txBody>
          <a:bodyPr/>
          <a:lstStyle/>
          <a:p>
            <a:r>
              <a:rPr lang="en-US" dirty="0" smtClean="0"/>
              <a:t>Glutamine and Asparagine have 2 amide groups </a:t>
            </a:r>
            <a:endParaRPr lang="en-US" dirty="0"/>
          </a:p>
        </p:txBody>
      </p:sp>
    </p:spTree>
    <p:extLst>
      <p:ext uri="{BB962C8B-B14F-4D97-AF65-F5344CB8AC3E}">
        <p14:creationId xmlns:p14="http://schemas.microsoft.com/office/powerpoint/2010/main" val="1506841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What is the function of the urea cycle?</a:t>
            </a:r>
          </a:p>
          <a:p>
            <a:pPr marL="514350" indent="-514350">
              <a:buFont typeface="+mj-lt"/>
              <a:buAutoNum type="alphaUcPeriod"/>
            </a:pPr>
            <a:r>
              <a:rPr lang="en-US" dirty="0" smtClean="0"/>
              <a:t>Removal of carbon from glutamate</a:t>
            </a:r>
          </a:p>
          <a:p>
            <a:pPr marL="514350" indent="-514350">
              <a:buFont typeface="+mj-lt"/>
              <a:buAutoNum type="alphaUcPeriod"/>
            </a:pPr>
            <a:r>
              <a:rPr lang="en-US" dirty="0" smtClean="0"/>
              <a:t>Conversion of CO2 into bicarbonate</a:t>
            </a:r>
          </a:p>
          <a:p>
            <a:pPr marL="514350" indent="-514350">
              <a:buFont typeface="+mj-lt"/>
              <a:buAutoNum type="alphaUcPeriod"/>
            </a:pPr>
            <a:r>
              <a:rPr lang="en-US" dirty="0" smtClean="0"/>
              <a:t>Conversion of ammonia into urea</a:t>
            </a:r>
          </a:p>
          <a:p>
            <a:pPr marL="514350" indent="-514350">
              <a:buFont typeface="+mj-lt"/>
              <a:buAutoNum type="alphaUcPeriod"/>
            </a:pPr>
            <a:r>
              <a:rPr lang="en-US" dirty="0" smtClean="0"/>
              <a:t>Production of urea for amination reactions</a:t>
            </a:r>
          </a:p>
        </p:txBody>
      </p:sp>
    </p:spTree>
    <p:extLst>
      <p:ext uri="{BB962C8B-B14F-4D97-AF65-F5344CB8AC3E}">
        <p14:creationId xmlns:p14="http://schemas.microsoft.com/office/powerpoint/2010/main" val="974802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Glutaminase</a:t>
            </a:r>
            <a:r>
              <a:rPr lang="en-US" dirty="0" smtClean="0"/>
              <a:t> Breaks Down Glutamine into Glutamate, releasing Ammonia</a:t>
            </a:r>
            <a:endParaRPr lang="en-US" dirty="0"/>
          </a:p>
        </p:txBody>
      </p:sp>
      <p:sp>
        <p:nvSpPr>
          <p:cNvPr id="4" name="TextBox 3"/>
          <p:cNvSpPr txBox="1"/>
          <p:nvPr/>
        </p:nvSpPr>
        <p:spPr>
          <a:xfrm>
            <a:off x="5632952" y="5570621"/>
            <a:ext cx="6559048" cy="1477328"/>
          </a:xfrm>
          <a:prstGeom prst="rect">
            <a:avLst/>
          </a:prstGeom>
          <a:noFill/>
        </p:spPr>
        <p:txBody>
          <a:bodyPr wrap="square" rtlCol="0">
            <a:spAutoFit/>
          </a:bodyPr>
          <a:lstStyle/>
          <a:p>
            <a:r>
              <a:rPr lang="en-US" smtClean="0"/>
              <a:t>Masola</a:t>
            </a:r>
            <a:r>
              <a:rPr lang="en-US" dirty="0" smtClean="0"/>
              <a:t> </a:t>
            </a:r>
            <a:r>
              <a:rPr lang="en-US" dirty="0"/>
              <a:t>B, </a:t>
            </a:r>
            <a:r>
              <a:rPr lang="en-US" dirty="0" err="1"/>
              <a:t>Ngubane</a:t>
            </a:r>
            <a:r>
              <a:rPr lang="en-US" dirty="0"/>
              <a:t> NP. The activity of phosphate-dependent </a:t>
            </a:r>
            <a:r>
              <a:rPr lang="en-US" dirty="0" err="1"/>
              <a:t>glutaminase</a:t>
            </a:r>
            <a:r>
              <a:rPr lang="en-US" dirty="0"/>
              <a:t> from the rat small intestine is modulated by ADP and is dependent on integrity of mitochondria. Arch </a:t>
            </a:r>
            <a:r>
              <a:rPr lang="en-US" dirty="0" err="1"/>
              <a:t>Biochem</a:t>
            </a:r>
            <a:r>
              <a:rPr lang="en-US" dirty="0"/>
              <a:t> </a:t>
            </a:r>
            <a:r>
              <a:rPr lang="en-US" dirty="0" err="1"/>
              <a:t>Biophys</a:t>
            </a:r>
            <a:r>
              <a:rPr lang="en-US" dirty="0"/>
              <a:t> 2010; 504:197–203. </a:t>
            </a:r>
          </a:p>
          <a:p>
            <a:endParaRPr lang="en-US" dirty="0"/>
          </a:p>
        </p:txBody>
      </p:sp>
      <p:pic>
        <p:nvPicPr>
          <p:cNvPr id="5" name="Picture 4"/>
          <p:cNvPicPr>
            <a:picLocks noChangeAspect="1"/>
          </p:cNvPicPr>
          <p:nvPr/>
        </p:nvPicPr>
        <p:blipFill>
          <a:blip r:embed="rId2"/>
          <a:stretch>
            <a:fillRect/>
          </a:stretch>
        </p:blipFill>
        <p:spPr>
          <a:xfrm>
            <a:off x="6235700" y="1690688"/>
            <a:ext cx="5118100" cy="3251200"/>
          </a:xfrm>
          <a:prstGeom prst="rect">
            <a:avLst/>
          </a:prstGeom>
        </p:spPr>
      </p:pic>
      <p:pic>
        <p:nvPicPr>
          <p:cNvPr id="6" name="Picture 5"/>
          <p:cNvPicPr>
            <a:picLocks noChangeAspect="1"/>
          </p:cNvPicPr>
          <p:nvPr/>
        </p:nvPicPr>
        <p:blipFill>
          <a:blip r:embed="rId3"/>
          <a:stretch>
            <a:fillRect/>
          </a:stretch>
        </p:blipFill>
        <p:spPr>
          <a:xfrm>
            <a:off x="1386973" y="2029385"/>
            <a:ext cx="3835400" cy="4279900"/>
          </a:xfrm>
          <a:prstGeom prst="rect">
            <a:avLst/>
          </a:prstGeom>
        </p:spPr>
      </p:pic>
      <p:sp>
        <p:nvSpPr>
          <p:cNvPr id="7" name="TextBox 6"/>
          <p:cNvSpPr txBox="1"/>
          <p:nvPr/>
        </p:nvSpPr>
        <p:spPr>
          <a:xfrm>
            <a:off x="4392947" y="3800003"/>
            <a:ext cx="1034716" cy="369332"/>
          </a:xfrm>
          <a:prstGeom prst="rect">
            <a:avLst/>
          </a:prstGeom>
          <a:noFill/>
        </p:spPr>
        <p:txBody>
          <a:bodyPr wrap="square" rtlCol="0">
            <a:spAutoFit/>
          </a:bodyPr>
          <a:lstStyle/>
          <a:p>
            <a:r>
              <a:rPr lang="en-US" dirty="0" smtClean="0">
                <a:solidFill>
                  <a:srgbClr val="00B050"/>
                </a:solidFill>
              </a:rPr>
              <a:t>+ADP</a:t>
            </a:r>
            <a:endParaRPr lang="en-US" dirty="0">
              <a:solidFill>
                <a:srgbClr val="00B050"/>
              </a:solidFill>
            </a:endParaRPr>
          </a:p>
        </p:txBody>
      </p:sp>
    </p:spTree>
    <p:extLst>
      <p:ext uri="{BB962C8B-B14F-4D97-AF65-F5344CB8AC3E}">
        <p14:creationId xmlns:p14="http://schemas.microsoft.com/office/powerpoint/2010/main" val="1667205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Glutamine As An Energy Source</a:t>
            </a:r>
            <a:endParaRPr lang="en-US" dirty="0"/>
          </a:p>
        </p:txBody>
      </p:sp>
      <p:sp>
        <p:nvSpPr>
          <p:cNvPr id="11" name="Content Placeholder 10"/>
          <p:cNvSpPr>
            <a:spLocks noGrp="1"/>
          </p:cNvSpPr>
          <p:nvPr>
            <p:ph idx="1"/>
          </p:nvPr>
        </p:nvSpPr>
        <p:spPr>
          <a:xfrm>
            <a:off x="7799293" y="1825625"/>
            <a:ext cx="4074459" cy="4351338"/>
          </a:xfrm>
        </p:spPr>
        <p:txBody>
          <a:bodyPr/>
          <a:lstStyle/>
          <a:p>
            <a:r>
              <a:rPr lang="en-US" dirty="0" smtClean="0"/>
              <a:t>Glutamine can be used for energy</a:t>
            </a:r>
          </a:p>
          <a:p>
            <a:pPr lvl="1"/>
            <a:r>
              <a:rPr lang="en-US" dirty="0" smtClean="0"/>
              <a:t>Enters TCA Cycle</a:t>
            </a:r>
          </a:p>
          <a:p>
            <a:pPr lvl="2"/>
            <a:r>
              <a:rPr lang="en-US" dirty="0" smtClean="0"/>
              <a:t>Can be used for energy</a:t>
            </a:r>
          </a:p>
          <a:p>
            <a:pPr lvl="2"/>
            <a:r>
              <a:rPr lang="en-US" dirty="0" smtClean="0"/>
              <a:t>Can be </a:t>
            </a:r>
            <a:r>
              <a:rPr lang="en-US" dirty="0" err="1" smtClean="0"/>
              <a:t>Anaplerotic</a:t>
            </a:r>
            <a:r>
              <a:rPr lang="en-US" dirty="0" smtClean="0"/>
              <a:t> or used for building other macronutrients</a:t>
            </a:r>
          </a:p>
          <a:p>
            <a:r>
              <a:rPr lang="en-US" dirty="0" smtClean="0"/>
              <a:t>Some cancers rely on glutamine metabolism</a:t>
            </a:r>
          </a:p>
          <a:p>
            <a:pPr lvl="1"/>
            <a:r>
              <a:rPr lang="en-US" dirty="0" smtClean="0"/>
              <a:t>Active area of drug development</a:t>
            </a:r>
            <a:endParaRPr lang="en-US" dirty="0"/>
          </a:p>
        </p:txBody>
      </p:sp>
      <p:pic>
        <p:nvPicPr>
          <p:cNvPr id="4" name="Picture 3"/>
          <p:cNvPicPr>
            <a:picLocks noChangeAspect="1"/>
          </p:cNvPicPr>
          <p:nvPr/>
        </p:nvPicPr>
        <p:blipFill>
          <a:blip r:embed="rId2"/>
          <a:stretch>
            <a:fillRect/>
          </a:stretch>
        </p:blipFill>
        <p:spPr>
          <a:xfrm>
            <a:off x="1338424" y="1411941"/>
            <a:ext cx="6210654" cy="5446059"/>
          </a:xfrm>
          <a:prstGeom prst="rect">
            <a:avLst/>
          </a:prstGeom>
        </p:spPr>
      </p:pic>
      <p:sp>
        <p:nvSpPr>
          <p:cNvPr id="5" name="TextBox 4"/>
          <p:cNvSpPr txBox="1"/>
          <p:nvPr/>
        </p:nvSpPr>
        <p:spPr>
          <a:xfrm>
            <a:off x="4773706" y="3442447"/>
            <a:ext cx="1169894" cy="457200"/>
          </a:xfrm>
          <a:prstGeom prst="rect">
            <a:avLst/>
          </a:prstGeom>
          <a:noFill/>
          <a:ln w="25400">
            <a:solidFill>
              <a:srgbClr val="FF0000"/>
            </a:solidFill>
          </a:ln>
        </p:spPr>
        <p:txBody>
          <a:bodyPr wrap="square" rtlCol="0">
            <a:spAutoFit/>
          </a:bodyPr>
          <a:lstStyle/>
          <a:p>
            <a:endParaRPr lang="en-US"/>
          </a:p>
        </p:txBody>
      </p:sp>
      <p:sp>
        <p:nvSpPr>
          <p:cNvPr id="8" name="TextBox 7"/>
          <p:cNvSpPr txBox="1"/>
          <p:nvPr/>
        </p:nvSpPr>
        <p:spPr>
          <a:xfrm>
            <a:off x="4773705" y="4489263"/>
            <a:ext cx="605117" cy="457200"/>
          </a:xfrm>
          <a:prstGeom prst="rect">
            <a:avLst/>
          </a:prstGeom>
          <a:noFill/>
          <a:ln w="25400">
            <a:solidFill>
              <a:srgbClr val="FF0000"/>
            </a:solidFill>
          </a:ln>
        </p:spPr>
        <p:txBody>
          <a:bodyPr wrap="square" rtlCol="0">
            <a:spAutoFit/>
          </a:bodyPr>
          <a:lstStyle/>
          <a:p>
            <a:endParaRPr lang="en-US"/>
          </a:p>
        </p:txBody>
      </p:sp>
      <p:sp>
        <p:nvSpPr>
          <p:cNvPr id="9" name="TextBox 8"/>
          <p:cNvSpPr txBox="1"/>
          <p:nvPr/>
        </p:nvSpPr>
        <p:spPr>
          <a:xfrm>
            <a:off x="5432610" y="4489263"/>
            <a:ext cx="1290919" cy="457200"/>
          </a:xfrm>
          <a:prstGeom prst="rect">
            <a:avLst/>
          </a:prstGeom>
          <a:noFill/>
          <a:ln w="25400">
            <a:solidFill>
              <a:srgbClr val="FF0000"/>
            </a:solidFill>
          </a:ln>
        </p:spPr>
        <p:txBody>
          <a:bodyPr wrap="square" rtlCol="0">
            <a:spAutoFit/>
          </a:bodyPr>
          <a:lstStyle/>
          <a:p>
            <a:endParaRPr lang="en-US"/>
          </a:p>
        </p:txBody>
      </p:sp>
      <p:sp>
        <p:nvSpPr>
          <p:cNvPr id="10" name="TextBox 9"/>
          <p:cNvSpPr txBox="1"/>
          <p:nvPr/>
        </p:nvSpPr>
        <p:spPr>
          <a:xfrm>
            <a:off x="5020234" y="1756896"/>
            <a:ext cx="762001" cy="457200"/>
          </a:xfrm>
          <a:prstGeom prst="rect">
            <a:avLst/>
          </a:prstGeom>
          <a:noFill/>
          <a:ln w="25400">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916127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the transaminases</a:t>
            </a:r>
            <a:r>
              <a:rPr lang="mr-IN" dirty="0" smtClean="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0068468"/>
              </p:ext>
            </p:extLst>
          </p:nvPr>
        </p:nvGraphicFramePr>
        <p:xfrm>
          <a:off x="838200" y="1825625"/>
          <a:ext cx="10413553" cy="3657600"/>
        </p:xfrm>
        <a:graphic>
          <a:graphicData uri="http://schemas.openxmlformats.org/drawingml/2006/table">
            <a:tbl>
              <a:tblPr firstRow="1" bandRow="1">
                <a:tableStyleId>{5C22544A-7EE6-4342-B048-85BDC9FD1C3A}</a:tableStyleId>
              </a:tblPr>
              <a:tblGrid>
                <a:gridCol w="2160205"/>
                <a:gridCol w="2160205"/>
                <a:gridCol w="951676"/>
                <a:gridCol w="2981262"/>
                <a:gridCol w="2160205"/>
              </a:tblGrid>
              <a:tr h="346912">
                <a:tc gridSpan="2">
                  <a:txBody>
                    <a:bodyPr/>
                    <a:lstStyle/>
                    <a:p>
                      <a:r>
                        <a:rPr lang="en-US" dirty="0" smtClean="0"/>
                        <a:t>Substrates</a:t>
                      </a:r>
                      <a:endParaRPr lang="en-US" dirty="0"/>
                    </a:p>
                  </a:txBody>
                  <a:tcPr/>
                </a:tc>
                <a:tc hMerge="1">
                  <a:txBody>
                    <a:bodyPr/>
                    <a:lstStyle/>
                    <a:p>
                      <a:endParaRPr lang="en-US" dirty="0"/>
                    </a:p>
                  </a:txBody>
                  <a:tcPr/>
                </a:tc>
                <a:tc>
                  <a:txBody>
                    <a:bodyPr/>
                    <a:lstStyle/>
                    <a:p>
                      <a:r>
                        <a:rPr lang="en-US" dirty="0" smtClean="0"/>
                        <a:t>Enzyme</a:t>
                      </a:r>
                      <a:endParaRPr lang="en-US" dirty="0"/>
                    </a:p>
                  </a:txBody>
                  <a:tcPr/>
                </a:tc>
                <a:tc gridSpan="2">
                  <a:txBody>
                    <a:bodyPr/>
                    <a:lstStyle/>
                    <a:p>
                      <a:r>
                        <a:rPr lang="en-US" dirty="0" smtClean="0"/>
                        <a:t>Products</a:t>
                      </a:r>
                      <a:endParaRPr lang="en-US" dirty="0"/>
                    </a:p>
                  </a:txBody>
                  <a:tcPr/>
                </a:tc>
                <a:tc hMerge="1">
                  <a:txBody>
                    <a:bodyPr/>
                    <a:lstStyle/>
                    <a:p>
                      <a:endParaRPr lang="en-US" dirty="0"/>
                    </a:p>
                  </a:txBody>
                  <a:tcPr/>
                </a:tc>
              </a:tr>
              <a:tr h="346912">
                <a:tc>
                  <a:txBody>
                    <a:bodyPr/>
                    <a:lstStyle/>
                    <a:p>
                      <a:r>
                        <a:rPr lang="en-US" dirty="0" smtClean="0"/>
                        <a:t>Alanine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latin typeface="+mn-lt"/>
                        </a:rPr>
                        <a:t>ALT</a:t>
                      </a:r>
                      <a:endParaRPr lang="en-US" b="1" dirty="0">
                        <a:latin typeface="+mn-lt"/>
                      </a:endParaRPr>
                    </a:p>
                  </a:txBody>
                  <a:tcPr/>
                </a:tc>
                <a:tc>
                  <a:txBody>
                    <a:bodyPr/>
                    <a:lstStyle/>
                    <a:p>
                      <a:r>
                        <a:rPr lang="en-US" dirty="0" smtClean="0"/>
                        <a:t>Pyruvate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Aspartate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AST</a:t>
                      </a:r>
                      <a:endParaRPr lang="en-US" b="1" dirty="0"/>
                    </a:p>
                  </a:txBody>
                  <a:tcPr/>
                </a:tc>
                <a:tc>
                  <a:txBody>
                    <a:bodyPr/>
                    <a:lstStyle/>
                    <a:p>
                      <a:r>
                        <a:rPr lang="en-US" dirty="0" smtClean="0"/>
                        <a:t>Oxaloacetate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Leucine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BCAT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a:t>
                      </a:r>
                      <a:r>
                        <a:rPr lang="en-US" dirty="0" err="1" smtClean="0"/>
                        <a:t>Ketoisocaproate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Valine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BCAT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a:t>
                      </a:r>
                      <a:r>
                        <a:rPr lang="en-US" dirty="0" err="1" smtClean="0"/>
                        <a:t>Ketoisovalerate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Isoleucine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BCAT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a:t>
                      </a:r>
                      <a:r>
                        <a:rPr lang="en-US" dirty="0" err="1" smtClean="0"/>
                        <a:t>Ketomethylvalerate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Tyrosine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TAT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a:t>
                      </a:r>
                      <a:r>
                        <a:rPr lang="en-US" baseline="0" dirty="0" smtClean="0"/>
                        <a:t>-</a:t>
                      </a:r>
                      <a:r>
                        <a:rPr lang="en-US" dirty="0" smtClean="0"/>
                        <a:t>hydroxyphenylpyruvate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Tryptophan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TTA</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(indol-3-yl)pyruvate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dirty="0" smtClean="0"/>
                        <a:t>Methionine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MAT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2-oxo-4-methylthiobutanoate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r h="346912">
                <a:tc>
                  <a:txBody>
                    <a:bodyPr/>
                    <a:lstStyle/>
                    <a:p>
                      <a:r>
                        <a:rPr lang="en-US" b="0" dirty="0" smtClean="0"/>
                        <a:t>Cysteine</a:t>
                      </a:r>
                      <a:endParaRPr lang="en-US"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ymbol" charset="2"/>
                          <a:ea typeface="Symbol" charset="2"/>
                          <a:cs typeface="Symbol" charset="2"/>
                        </a:rPr>
                        <a:t>a</a:t>
                      </a:r>
                      <a:r>
                        <a:rPr lang="en-US" dirty="0" smtClean="0"/>
                        <a:t>-Ketoglutarate</a:t>
                      </a:r>
                    </a:p>
                  </a:txBody>
                  <a:tcPr/>
                </a:tc>
                <a:tc>
                  <a:txBody>
                    <a:bodyPr/>
                    <a:lstStyle/>
                    <a:p>
                      <a:pPr algn="ctr"/>
                      <a:r>
                        <a:rPr lang="en-US" b="1" dirty="0" smtClean="0"/>
                        <a:t>CT</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Sulfinylpyruvate</a:t>
                      </a:r>
                      <a:endParaRPr lang="en-US"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Glutamate</a:t>
                      </a:r>
                    </a:p>
                  </a:txBody>
                  <a:tcPr/>
                </a:tc>
              </a:tr>
            </a:tbl>
          </a:graphicData>
        </a:graphic>
      </p:graphicFrame>
    </p:spTree>
    <p:extLst>
      <p:ext uri="{BB962C8B-B14F-4D97-AF65-F5344CB8AC3E}">
        <p14:creationId xmlns:p14="http://schemas.microsoft.com/office/powerpoint/2010/main" val="790320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Degradation Paths Lead Through Glutamate</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Transaminases</a:t>
            </a:r>
          </a:p>
          <a:p>
            <a:pPr lvl="1"/>
            <a:r>
              <a:rPr lang="en-US" b="1" dirty="0" smtClean="0"/>
              <a:t>Alanine</a:t>
            </a:r>
            <a:r>
              <a:rPr lang="en-US" dirty="0" smtClean="0"/>
              <a:t> (also makes pyruvate)</a:t>
            </a:r>
          </a:p>
          <a:p>
            <a:pPr lvl="1"/>
            <a:r>
              <a:rPr lang="en-US" b="1" dirty="0" smtClean="0"/>
              <a:t>Aspartate</a:t>
            </a:r>
            <a:r>
              <a:rPr lang="en-US" dirty="0" smtClean="0"/>
              <a:t> (also makes oxaloacetate)</a:t>
            </a:r>
          </a:p>
          <a:p>
            <a:pPr lvl="2"/>
            <a:r>
              <a:rPr lang="en-US" b="1" dirty="0" smtClean="0"/>
              <a:t>Asparagine</a:t>
            </a:r>
            <a:r>
              <a:rPr lang="en-US" dirty="0" smtClean="0"/>
              <a:t> (via Aspartate)</a:t>
            </a:r>
          </a:p>
          <a:p>
            <a:pPr lvl="1"/>
            <a:r>
              <a:rPr lang="en-US" b="1" dirty="0" smtClean="0"/>
              <a:t>Leucine, Valine, Isoleucine </a:t>
            </a:r>
            <a:r>
              <a:rPr lang="en-US" dirty="0" smtClean="0"/>
              <a:t>(also makes branched </a:t>
            </a:r>
            <a:r>
              <a:rPr lang="en-US" dirty="0" err="1" smtClean="0"/>
              <a:t>ketoacids</a:t>
            </a:r>
            <a:r>
              <a:rPr lang="en-US" dirty="0" smtClean="0"/>
              <a:t>)</a:t>
            </a:r>
          </a:p>
          <a:p>
            <a:pPr lvl="1"/>
            <a:r>
              <a:rPr lang="en-US" b="1" dirty="0" smtClean="0"/>
              <a:t>Tyrosine, Tryptophan, Methionine, Cysteine</a:t>
            </a:r>
          </a:p>
          <a:p>
            <a:pPr lvl="2"/>
            <a:r>
              <a:rPr lang="en-US" b="1" dirty="0" smtClean="0"/>
              <a:t>Phenylalanine </a:t>
            </a:r>
            <a:r>
              <a:rPr lang="en-US" dirty="0" smtClean="0"/>
              <a:t>(via Tyrosine)</a:t>
            </a:r>
            <a:endParaRPr lang="en-US" b="1" dirty="0" smtClean="0"/>
          </a:p>
          <a:p>
            <a:r>
              <a:rPr lang="en-US" b="1" dirty="0" smtClean="0"/>
              <a:t>Arginine</a:t>
            </a:r>
            <a:r>
              <a:rPr lang="en-US" dirty="0" smtClean="0"/>
              <a:t>, </a:t>
            </a:r>
            <a:r>
              <a:rPr lang="en-US" b="1" dirty="0" smtClean="0"/>
              <a:t>Histidine</a:t>
            </a:r>
            <a:r>
              <a:rPr lang="en-US" dirty="0" smtClean="0"/>
              <a:t>, </a:t>
            </a:r>
            <a:r>
              <a:rPr lang="en-US" b="1" dirty="0" smtClean="0"/>
              <a:t>Glutamine</a:t>
            </a:r>
            <a:r>
              <a:rPr lang="en-US" dirty="0" smtClean="0"/>
              <a:t> and </a:t>
            </a:r>
            <a:r>
              <a:rPr lang="en-US" b="1" dirty="0" smtClean="0"/>
              <a:t>Proline </a:t>
            </a:r>
            <a:r>
              <a:rPr lang="en-US" dirty="0" smtClean="0"/>
              <a:t>(become </a:t>
            </a:r>
            <a:r>
              <a:rPr lang="en-US" dirty="0" smtClean="0"/>
              <a:t>glutamate</a:t>
            </a:r>
            <a:r>
              <a:rPr lang="en-US" dirty="0" smtClean="0"/>
              <a:t>)</a:t>
            </a:r>
          </a:p>
          <a:p>
            <a:r>
              <a:rPr lang="en-US" b="1" dirty="0" smtClean="0"/>
              <a:t>Lysine </a:t>
            </a:r>
            <a:r>
              <a:rPr lang="en-US" u="sng" dirty="0" smtClean="0"/>
              <a:t>makes</a:t>
            </a:r>
            <a:r>
              <a:rPr lang="en-US" dirty="0" smtClean="0"/>
              <a:t> glutamate in a dehydrogenase reaction</a:t>
            </a:r>
            <a:endParaRPr lang="en-US" b="1" dirty="0" smtClean="0"/>
          </a:p>
          <a:p>
            <a:pPr lvl="1"/>
            <a:endParaRPr lang="en-US" dirty="0"/>
          </a:p>
        </p:txBody>
      </p:sp>
      <p:sp>
        <p:nvSpPr>
          <p:cNvPr id="4" name="Content Placeholder 3"/>
          <p:cNvSpPr>
            <a:spLocks noGrp="1"/>
          </p:cNvSpPr>
          <p:nvPr>
            <p:ph sz="half" idx="2"/>
          </p:nvPr>
        </p:nvSpPr>
        <p:spPr>
          <a:xfrm>
            <a:off x="6172200" y="1825625"/>
            <a:ext cx="5181600" cy="1553006"/>
          </a:xfrm>
        </p:spPr>
        <p:txBody>
          <a:bodyPr>
            <a:normAutofit fontScale="92500" lnSpcReduction="20000"/>
          </a:bodyPr>
          <a:lstStyle/>
          <a:p>
            <a:r>
              <a:rPr lang="en-US" dirty="0" smtClean="0"/>
              <a:t>All but </a:t>
            </a:r>
            <a:r>
              <a:rPr lang="en-US" b="1" dirty="0" smtClean="0"/>
              <a:t>glycine</a:t>
            </a:r>
            <a:r>
              <a:rPr lang="en-US" dirty="0" smtClean="0"/>
              <a:t>, </a:t>
            </a:r>
            <a:r>
              <a:rPr lang="en-US" b="1" dirty="0" smtClean="0"/>
              <a:t>serine</a:t>
            </a:r>
            <a:r>
              <a:rPr lang="en-US" dirty="0" smtClean="0"/>
              <a:t> and </a:t>
            </a:r>
            <a:r>
              <a:rPr lang="en-US" b="1" dirty="0" smtClean="0"/>
              <a:t>threonine</a:t>
            </a:r>
            <a:r>
              <a:rPr lang="en-US" dirty="0" smtClean="0"/>
              <a:t> and </a:t>
            </a:r>
            <a:r>
              <a:rPr lang="en-US" b="1" dirty="0" smtClean="0"/>
              <a:t>lysine</a:t>
            </a:r>
            <a:r>
              <a:rPr lang="en-US" dirty="0" smtClean="0"/>
              <a:t> use transaminases</a:t>
            </a:r>
          </a:p>
          <a:p>
            <a:pPr lvl="1"/>
            <a:r>
              <a:rPr lang="en-US" dirty="0" smtClean="0"/>
              <a:t>Threonine -&gt; Glycine -&gt; CO2/NH3</a:t>
            </a:r>
          </a:p>
          <a:p>
            <a:pPr lvl="1"/>
            <a:r>
              <a:rPr lang="en-US" dirty="0" smtClean="0"/>
              <a:t>Serine -&gt; Glycine -&gt; CO2/NH3</a:t>
            </a:r>
          </a:p>
        </p:txBody>
      </p:sp>
      <p:pic>
        <p:nvPicPr>
          <p:cNvPr id="5" name="Picture 4"/>
          <p:cNvPicPr>
            <a:picLocks noChangeAspect="1"/>
          </p:cNvPicPr>
          <p:nvPr/>
        </p:nvPicPr>
        <p:blipFill>
          <a:blip r:embed="rId3"/>
          <a:stretch>
            <a:fillRect/>
          </a:stretch>
        </p:blipFill>
        <p:spPr>
          <a:xfrm>
            <a:off x="6925768" y="3378631"/>
            <a:ext cx="4428032" cy="3324494"/>
          </a:xfrm>
          <a:prstGeom prst="rect">
            <a:avLst/>
          </a:prstGeom>
        </p:spPr>
      </p:pic>
      <p:sp>
        <p:nvSpPr>
          <p:cNvPr id="6" name="Rectangle 5"/>
          <p:cNvSpPr/>
          <p:nvPr/>
        </p:nvSpPr>
        <p:spPr>
          <a:xfrm>
            <a:off x="9501070" y="4662878"/>
            <a:ext cx="2758698" cy="8390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24234" y="3483237"/>
            <a:ext cx="1633780" cy="53751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12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Glutaric</a:t>
            </a:r>
            <a:r>
              <a:rPr lang="en-US" dirty="0" smtClean="0"/>
              <a:t> </a:t>
            </a:r>
            <a:r>
              <a:rPr lang="en-US" dirty="0" err="1" smtClean="0"/>
              <a:t>Acidemia</a:t>
            </a:r>
            <a:endParaRPr lang="en-US" dirty="0"/>
          </a:p>
        </p:txBody>
      </p:sp>
      <p:sp>
        <p:nvSpPr>
          <p:cNvPr id="3" name="Subtitle 2"/>
          <p:cNvSpPr>
            <a:spLocks noGrp="1"/>
          </p:cNvSpPr>
          <p:nvPr>
            <p:ph type="subTitle" idx="1"/>
          </p:nvPr>
        </p:nvSpPr>
        <p:spPr/>
        <p:txBody>
          <a:bodyPr/>
          <a:lstStyle/>
          <a:p>
            <a:r>
              <a:rPr lang="en-US" dirty="0" smtClean="0"/>
              <a:t>Noura El Habbal</a:t>
            </a:r>
            <a:endParaRPr lang="en-US" dirty="0"/>
          </a:p>
        </p:txBody>
      </p:sp>
    </p:spTree>
    <p:extLst>
      <p:ext uri="{BB962C8B-B14F-4D97-AF65-F5344CB8AC3E}">
        <p14:creationId xmlns:p14="http://schemas.microsoft.com/office/powerpoint/2010/main" val="1161917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a:t>
            </a:r>
            <a:endParaRPr lang="en-US" dirty="0"/>
          </a:p>
        </p:txBody>
      </p:sp>
      <p:sp>
        <p:nvSpPr>
          <p:cNvPr id="3" name="Content Placeholder 2"/>
          <p:cNvSpPr>
            <a:spLocks noGrp="1"/>
          </p:cNvSpPr>
          <p:nvPr>
            <p:ph idx="1"/>
          </p:nvPr>
        </p:nvSpPr>
        <p:spPr/>
        <p:txBody>
          <a:bodyPr>
            <a:normAutofit/>
          </a:bodyPr>
          <a:lstStyle/>
          <a:p>
            <a:pPr marL="0" indent="0" fontAlgn="base">
              <a:buNone/>
            </a:pPr>
            <a:r>
              <a:rPr lang="en-US" sz="2000" dirty="0" smtClean="0"/>
              <a:t>Also known as</a:t>
            </a:r>
            <a:endParaRPr lang="en-US" sz="2000" dirty="0"/>
          </a:p>
          <a:p>
            <a:pPr fontAlgn="base"/>
            <a:r>
              <a:rPr lang="en-US" sz="2000" dirty="0" err="1"/>
              <a:t>Glutaryl</a:t>
            </a:r>
            <a:r>
              <a:rPr lang="en-US" sz="2000" dirty="0"/>
              <a:t>-CoA dehydrogenase deficiency</a:t>
            </a:r>
          </a:p>
          <a:p>
            <a:pPr fontAlgn="base"/>
            <a:r>
              <a:rPr lang="en-US" sz="2000" dirty="0"/>
              <a:t>Dicarboxylic aminoaciduria</a:t>
            </a:r>
          </a:p>
          <a:p>
            <a:pPr fontAlgn="base"/>
            <a:r>
              <a:rPr lang="en-US" sz="2000" dirty="0" err="1"/>
              <a:t>Glutarate</a:t>
            </a:r>
            <a:r>
              <a:rPr lang="en-US" sz="2000" dirty="0"/>
              <a:t>-aspartate transport defect</a:t>
            </a:r>
          </a:p>
          <a:p>
            <a:pPr fontAlgn="base"/>
            <a:r>
              <a:rPr lang="en-US" sz="2000" dirty="0" err="1"/>
              <a:t>Glutaric</a:t>
            </a:r>
            <a:r>
              <a:rPr lang="en-US" sz="2000" dirty="0"/>
              <a:t> aciduria type I</a:t>
            </a:r>
          </a:p>
          <a:p>
            <a:endParaRPr lang="en-US" sz="2000" dirty="0"/>
          </a:p>
        </p:txBody>
      </p:sp>
    </p:spTree>
    <p:extLst>
      <p:ext uri="{BB962C8B-B14F-4D97-AF65-F5344CB8AC3E}">
        <p14:creationId xmlns:p14="http://schemas.microsoft.com/office/powerpoint/2010/main" val="1285175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a:t>
            </a:r>
            <a:endParaRPr lang="en-US" dirty="0"/>
          </a:p>
        </p:txBody>
      </p:sp>
      <p:sp>
        <p:nvSpPr>
          <p:cNvPr id="3" name="Content Placeholder 2"/>
          <p:cNvSpPr>
            <a:spLocks noGrp="1"/>
          </p:cNvSpPr>
          <p:nvPr>
            <p:ph idx="1"/>
          </p:nvPr>
        </p:nvSpPr>
        <p:spPr/>
        <p:txBody>
          <a:bodyPr>
            <a:normAutofit/>
          </a:bodyPr>
          <a:lstStyle/>
          <a:p>
            <a:r>
              <a:rPr lang="en-US" sz="2000" dirty="0" smtClean="0"/>
              <a:t>Autosomal recessive disease</a:t>
            </a:r>
          </a:p>
          <a:p>
            <a:endParaRPr lang="en-US" sz="2000" dirty="0" smtClean="0"/>
          </a:p>
          <a:p>
            <a:r>
              <a:rPr lang="en-US" sz="2000" dirty="0" smtClean="0"/>
              <a:t>Inborn error of metabolism</a:t>
            </a:r>
          </a:p>
          <a:p>
            <a:endParaRPr lang="en-US" sz="2000" dirty="0" smtClean="0"/>
          </a:p>
          <a:p>
            <a:r>
              <a:rPr lang="en-US" sz="2000" dirty="0" smtClean="0"/>
              <a:t>Considered an organic acid disorder</a:t>
            </a:r>
          </a:p>
          <a:p>
            <a:endParaRPr lang="en-US" sz="2000" dirty="0" smtClean="0"/>
          </a:p>
          <a:p>
            <a:r>
              <a:rPr lang="en-US" sz="2000" dirty="0" smtClean="0"/>
              <a:t>Affects 1/40000 babies in the US</a:t>
            </a:r>
          </a:p>
          <a:p>
            <a:endParaRPr lang="en-US" sz="2000" dirty="0" smtClean="0"/>
          </a:p>
          <a:p>
            <a:r>
              <a:rPr lang="en-US" sz="2000" dirty="0" smtClean="0"/>
              <a:t>Occurs when enzyme “</a:t>
            </a:r>
            <a:r>
              <a:rPr lang="en-US" sz="2000" dirty="0" err="1"/>
              <a:t>G</a:t>
            </a:r>
            <a:r>
              <a:rPr lang="en-US" sz="2000" dirty="0" err="1" smtClean="0"/>
              <a:t>lutaryl</a:t>
            </a:r>
            <a:r>
              <a:rPr lang="en-US" sz="2000" dirty="0" smtClean="0"/>
              <a:t>-CoA Dehydrogenase” is missing or not working properly</a:t>
            </a:r>
            <a:endParaRPr lang="en-US" sz="2000" dirty="0"/>
          </a:p>
        </p:txBody>
      </p:sp>
    </p:spTree>
    <p:extLst>
      <p:ext uri="{BB962C8B-B14F-4D97-AF65-F5344CB8AC3E}">
        <p14:creationId xmlns:p14="http://schemas.microsoft.com/office/powerpoint/2010/main" val="546695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GCDH do?</a:t>
            </a:r>
            <a:endParaRPr lang="en-US" dirty="0"/>
          </a:p>
        </p:txBody>
      </p:sp>
      <p:sp>
        <p:nvSpPr>
          <p:cNvPr id="3" name="Content Placeholder 2"/>
          <p:cNvSpPr>
            <a:spLocks noGrp="1"/>
          </p:cNvSpPr>
          <p:nvPr>
            <p:ph idx="1"/>
          </p:nvPr>
        </p:nvSpPr>
        <p:spPr/>
        <p:txBody>
          <a:bodyPr>
            <a:normAutofit/>
          </a:bodyPr>
          <a:lstStyle/>
          <a:p>
            <a:r>
              <a:rPr lang="en-US" sz="2000" dirty="0" smtClean="0"/>
              <a:t>GCDH (</a:t>
            </a:r>
            <a:r>
              <a:rPr lang="en-US" sz="2000" dirty="0" err="1" smtClean="0"/>
              <a:t>Glutaryl</a:t>
            </a:r>
            <a:r>
              <a:rPr lang="en-US" sz="2000" dirty="0" smtClean="0"/>
              <a:t>-CoA Dehydrogenase) is an enzyme encoded by the GCDH gene on chromosome 19</a:t>
            </a:r>
          </a:p>
          <a:p>
            <a:endParaRPr lang="en-US" sz="2000" dirty="0" smtClean="0"/>
          </a:p>
          <a:p>
            <a:r>
              <a:rPr lang="en-US" sz="2000" dirty="0" smtClean="0"/>
              <a:t>Exists in the mitochondrial matrix</a:t>
            </a:r>
          </a:p>
          <a:p>
            <a:endParaRPr lang="en-US" sz="2000" dirty="0" smtClean="0"/>
          </a:p>
          <a:p>
            <a:r>
              <a:rPr lang="en-US" sz="2000" dirty="0"/>
              <a:t>It catalyzes the </a:t>
            </a:r>
            <a:r>
              <a:rPr lang="en-US" sz="2000" dirty="0" smtClean="0"/>
              <a:t>oxidative decarboxylation of </a:t>
            </a:r>
            <a:r>
              <a:rPr lang="en-US" sz="2000" dirty="0" err="1"/>
              <a:t>G</a:t>
            </a:r>
            <a:r>
              <a:rPr lang="en-US" sz="2000" dirty="0" err="1" smtClean="0"/>
              <a:t>lutaryl</a:t>
            </a:r>
            <a:r>
              <a:rPr lang="en-US" sz="2000" dirty="0" smtClean="0"/>
              <a:t>-CoA</a:t>
            </a:r>
            <a:r>
              <a:rPr lang="en-US" sz="2000" dirty="0"/>
              <a:t> to </a:t>
            </a:r>
            <a:r>
              <a:rPr lang="en-US" sz="2000" dirty="0" err="1" smtClean="0"/>
              <a:t>Crotonyl</a:t>
            </a:r>
            <a:r>
              <a:rPr lang="en-US" sz="2000" dirty="0" smtClean="0"/>
              <a:t>-CoA and carbon dioxide in </a:t>
            </a:r>
            <a:r>
              <a:rPr lang="en-US" sz="2000" dirty="0"/>
              <a:t>the degradative pathway of </a:t>
            </a:r>
            <a:r>
              <a:rPr lang="en-US" sz="2000" dirty="0" smtClean="0"/>
              <a:t>Lysine, </a:t>
            </a:r>
            <a:r>
              <a:rPr lang="en-US" sz="2000" dirty="0" err="1" smtClean="0"/>
              <a:t>Hydroxylysine</a:t>
            </a:r>
            <a:r>
              <a:rPr lang="en-US" sz="2000" dirty="0" smtClean="0"/>
              <a:t> and Tryptophan </a:t>
            </a:r>
          </a:p>
          <a:p>
            <a:endParaRPr lang="en-US" sz="2000" dirty="0"/>
          </a:p>
          <a:p>
            <a:endParaRPr lang="en-US" sz="2000" dirty="0" smtClean="0"/>
          </a:p>
          <a:p>
            <a:r>
              <a:rPr lang="en-US" sz="2000" i="1" dirty="0" smtClean="0"/>
              <a:t>What happens with GA-I? </a:t>
            </a:r>
          </a:p>
          <a:p>
            <a:endParaRPr lang="en-US" sz="2000" dirty="0"/>
          </a:p>
        </p:txBody>
      </p:sp>
    </p:spTree>
    <p:extLst>
      <p:ext uri="{BB962C8B-B14F-4D97-AF65-F5344CB8AC3E}">
        <p14:creationId xmlns:p14="http://schemas.microsoft.com/office/powerpoint/2010/main" val="1369285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5" y="201878"/>
            <a:ext cx="5130141" cy="7171194"/>
          </a:xfrm>
          <a:prstGeom prst="rect">
            <a:avLst/>
          </a:prstGeom>
          <a:noFill/>
        </p:spPr>
        <p:txBody>
          <a:bodyPr wrap="square" rtlCol="0">
            <a:spAutoFit/>
          </a:bodyPr>
          <a:lstStyle/>
          <a:p>
            <a:pPr marL="285750" indent="-285750">
              <a:buFont typeface="Arial" charset="0"/>
              <a:buChar char="•"/>
            </a:pPr>
            <a:r>
              <a:rPr lang="en-US" sz="2000" dirty="0" smtClean="0"/>
              <a:t>Lysine </a:t>
            </a:r>
          </a:p>
          <a:p>
            <a:r>
              <a:rPr lang="en-US" sz="2000" dirty="0" smtClean="0"/>
              <a:t>EAA </a:t>
            </a:r>
          </a:p>
          <a:p>
            <a:r>
              <a:rPr lang="en-US" sz="2000" dirty="0"/>
              <a:t>P</a:t>
            </a:r>
            <a:r>
              <a:rPr lang="en-US" sz="2000" dirty="0" smtClean="0"/>
              <a:t>lays a role in building muscle protein, injury recovery, production of hormones, enzymes and antibodies</a:t>
            </a:r>
          </a:p>
          <a:p>
            <a:r>
              <a:rPr lang="en-US" sz="2000" dirty="0" smtClean="0"/>
              <a:t>Found in high protein foods: eggs, red meats, soy, legumes, dairy products</a:t>
            </a:r>
            <a:r>
              <a:rPr lang="mr-IN" sz="2000" dirty="0" smtClean="0"/>
              <a:t>…</a:t>
            </a:r>
            <a:endParaRPr lang="en-US" sz="2000" dirty="0" smtClean="0"/>
          </a:p>
          <a:p>
            <a:endParaRPr lang="en-US" sz="2000" dirty="0" smtClean="0"/>
          </a:p>
          <a:p>
            <a:endParaRPr lang="en-US" sz="2000" dirty="0" smtClean="0"/>
          </a:p>
          <a:p>
            <a:pPr marL="285750" indent="-285750">
              <a:buFont typeface="Arial" charset="0"/>
              <a:buChar char="•"/>
            </a:pPr>
            <a:r>
              <a:rPr lang="en-US" sz="2000" dirty="0" err="1" smtClean="0"/>
              <a:t>Hydroxylysine</a:t>
            </a:r>
            <a:r>
              <a:rPr lang="en-US" sz="2000" dirty="0" smtClean="0"/>
              <a:t> is the hydroxylated derivative of Lysine. It is a major component of collagen.</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smtClean="0"/>
              <a:t>Tryptophan</a:t>
            </a:r>
          </a:p>
          <a:p>
            <a:r>
              <a:rPr lang="en-US" sz="2000" dirty="0" smtClean="0"/>
              <a:t>EAA</a:t>
            </a:r>
          </a:p>
          <a:p>
            <a:r>
              <a:rPr lang="en-US" sz="2000" dirty="0" smtClean="0"/>
              <a:t>Plays a role in neurotransmitter and hormone production, growth, and building muscle protein</a:t>
            </a:r>
          </a:p>
          <a:p>
            <a:r>
              <a:rPr lang="en-US" sz="2000" dirty="0" smtClean="0"/>
              <a:t>Found in chocolate, dried dates, dairy products, red and white meats, almonds</a:t>
            </a:r>
            <a:r>
              <a:rPr lang="mr-IN" sz="2000" dirty="0" smtClean="0"/>
              <a:t>…</a:t>
            </a:r>
            <a:endParaRPr lang="en-US" sz="2000" dirty="0" smtClean="0"/>
          </a:p>
          <a:p>
            <a:endParaRPr lang="en-US" sz="2000" dirty="0" smtClean="0"/>
          </a:p>
          <a:p>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737" y="558138"/>
            <a:ext cx="4695041" cy="5743052"/>
          </a:xfrm>
          <a:prstGeom prst="rect">
            <a:avLst/>
          </a:prstGeom>
        </p:spPr>
      </p:pic>
    </p:spTree>
    <p:extLst>
      <p:ext uri="{BB962C8B-B14F-4D97-AF65-F5344CB8AC3E}">
        <p14:creationId xmlns:p14="http://schemas.microsoft.com/office/powerpoint/2010/main" val="1143998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884" y="249380"/>
            <a:ext cx="7065818" cy="6317673"/>
          </a:xfrm>
          <a:prstGeom prst="rect">
            <a:avLst/>
          </a:prstGeom>
        </p:spPr>
      </p:pic>
      <p:sp>
        <p:nvSpPr>
          <p:cNvPr id="5" name="TextBox 4"/>
          <p:cNvSpPr txBox="1"/>
          <p:nvPr/>
        </p:nvSpPr>
        <p:spPr>
          <a:xfrm>
            <a:off x="463138" y="1086406"/>
            <a:ext cx="4263241" cy="4401205"/>
          </a:xfrm>
          <a:prstGeom prst="rect">
            <a:avLst/>
          </a:prstGeom>
          <a:noFill/>
        </p:spPr>
        <p:txBody>
          <a:bodyPr wrap="square" rtlCol="0">
            <a:spAutoFit/>
          </a:bodyPr>
          <a:lstStyle/>
          <a:p>
            <a:r>
              <a:rPr lang="en-US" sz="2000" dirty="0" smtClean="0"/>
              <a:t>GCDH deficiency results </a:t>
            </a:r>
            <a:r>
              <a:rPr lang="en-US" sz="2000" dirty="0"/>
              <a:t>in increased formation and excretion of </a:t>
            </a:r>
            <a:r>
              <a:rPr lang="en-US" sz="2000" dirty="0" err="1"/>
              <a:t>glutaric</a:t>
            </a:r>
            <a:r>
              <a:rPr lang="en-US" sz="2000" dirty="0"/>
              <a:t> acid (GA), 3-hydroxyglutaric acid (3-OH-GA), </a:t>
            </a:r>
            <a:r>
              <a:rPr lang="en-US" sz="2000" dirty="0" err="1"/>
              <a:t>glutaconic</a:t>
            </a:r>
            <a:r>
              <a:rPr lang="en-US" sz="2000" dirty="0"/>
              <a:t> acid and </a:t>
            </a:r>
            <a:r>
              <a:rPr lang="en-US" sz="2000" dirty="0" err="1" smtClean="0"/>
              <a:t>glutarylcarnitine</a:t>
            </a:r>
            <a:r>
              <a:rPr lang="en-US" sz="2000" dirty="0" smtClean="0"/>
              <a:t> (neurotoxins) that damage the brain and other organs </a:t>
            </a:r>
          </a:p>
          <a:p>
            <a:r>
              <a:rPr lang="en-US" sz="2000" dirty="0" smtClean="0"/>
              <a:t>Secondary </a:t>
            </a:r>
            <a:r>
              <a:rPr lang="en-US" sz="2000" dirty="0"/>
              <a:t>carnitine depletion </a:t>
            </a:r>
            <a:r>
              <a:rPr lang="en-US" sz="2000" dirty="0" smtClean="0"/>
              <a:t>is due </a:t>
            </a:r>
            <a:r>
              <a:rPr lang="en-US" sz="2000" dirty="0"/>
              <a:t>to increased formation and urinary excretion of </a:t>
            </a:r>
            <a:r>
              <a:rPr lang="en-US" sz="2000" dirty="0" err="1" smtClean="0"/>
              <a:t>glutarylcarnitine</a:t>
            </a:r>
            <a:r>
              <a:rPr lang="en-US" sz="2000" dirty="0" smtClean="0"/>
              <a:t>. </a:t>
            </a:r>
            <a:br>
              <a:rPr lang="en-US" sz="2000" dirty="0" smtClean="0"/>
            </a:br>
            <a:endParaRPr lang="en-US" sz="2000" dirty="0" smtClean="0"/>
          </a:p>
          <a:p>
            <a:endParaRPr lang="en-US" sz="2000" dirty="0" smtClean="0"/>
          </a:p>
          <a:p>
            <a:r>
              <a:rPr lang="en-US" sz="2000" dirty="0" smtClean="0"/>
              <a:t>GCDH </a:t>
            </a:r>
            <a:r>
              <a:rPr lang="en-US" sz="2000" dirty="0"/>
              <a:t>deficiency, </a:t>
            </a:r>
            <a:r>
              <a:rPr lang="en-US" sz="2000" dirty="0" smtClean="0"/>
              <a:t>leads to neuronal damage, </a:t>
            </a:r>
            <a:r>
              <a:rPr lang="en-US" sz="2000" dirty="0"/>
              <a:t>and mitochondrial </a:t>
            </a:r>
            <a:r>
              <a:rPr lang="en-US" sz="2000" dirty="0" smtClean="0"/>
              <a:t>dysfunction!</a:t>
            </a:r>
            <a:endParaRPr lang="en-US" sz="2000" dirty="0"/>
          </a:p>
        </p:txBody>
      </p:sp>
    </p:spTree>
    <p:extLst>
      <p:ext uri="{BB962C8B-B14F-4D97-AF65-F5344CB8AC3E}">
        <p14:creationId xmlns:p14="http://schemas.microsoft.com/office/powerpoint/2010/main" val="762521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Which of the following is a ketogenic amino acid</a:t>
            </a:r>
          </a:p>
          <a:p>
            <a:pPr marL="514350" indent="-514350">
              <a:buFont typeface="+mj-lt"/>
              <a:buAutoNum type="alphaUcPeriod"/>
            </a:pPr>
            <a:r>
              <a:rPr lang="en-US" dirty="0" smtClean="0"/>
              <a:t>Alanine</a:t>
            </a:r>
          </a:p>
          <a:p>
            <a:pPr marL="514350" indent="-514350">
              <a:buFont typeface="+mj-lt"/>
              <a:buAutoNum type="alphaUcPeriod"/>
            </a:pPr>
            <a:r>
              <a:rPr lang="en-US" dirty="0" smtClean="0"/>
              <a:t>Lysine</a:t>
            </a:r>
          </a:p>
          <a:p>
            <a:pPr marL="514350" indent="-514350">
              <a:buFont typeface="+mj-lt"/>
              <a:buAutoNum type="alphaUcPeriod"/>
            </a:pPr>
            <a:r>
              <a:rPr lang="en-US" dirty="0" smtClean="0"/>
              <a:t>Glycine</a:t>
            </a:r>
          </a:p>
          <a:p>
            <a:pPr marL="514350" indent="-514350">
              <a:buFont typeface="+mj-lt"/>
              <a:buAutoNum type="alphaUcPeriod"/>
            </a:pPr>
            <a:r>
              <a:rPr lang="en-US" dirty="0" smtClean="0"/>
              <a:t>Glutamate</a:t>
            </a:r>
            <a:endParaRPr lang="en-US" dirty="0"/>
          </a:p>
        </p:txBody>
      </p:sp>
    </p:spTree>
    <p:extLst>
      <p:ext uri="{BB962C8B-B14F-4D97-AF65-F5344CB8AC3E}">
        <p14:creationId xmlns:p14="http://schemas.microsoft.com/office/powerpoint/2010/main" val="912342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Signs and Symptoms</a:t>
            </a:r>
            <a:endParaRPr lang="en-US" dirty="0"/>
          </a:p>
        </p:txBody>
      </p:sp>
      <p:sp>
        <p:nvSpPr>
          <p:cNvPr id="3" name="Content Placeholder 2"/>
          <p:cNvSpPr>
            <a:spLocks noGrp="1"/>
          </p:cNvSpPr>
          <p:nvPr>
            <p:ph idx="1"/>
          </p:nvPr>
        </p:nvSpPr>
        <p:spPr>
          <a:xfrm>
            <a:off x="838200" y="1714438"/>
            <a:ext cx="10515600" cy="4486275"/>
          </a:xfrm>
        </p:spPr>
        <p:txBody>
          <a:bodyPr>
            <a:noAutofit/>
          </a:bodyPr>
          <a:lstStyle/>
          <a:p>
            <a:pPr fontAlgn="base"/>
            <a:r>
              <a:rPr lang="en-US" sz="2000" dirty="0"/>
              <a:t>At birth, </a:t>
            </a:r>
            <a:r>
              <a:rPr lang="en-US" sz="2000" dirty="0" smtClean="0"/>
              <a:t>some babies do not show any symptoms, but they tend to have a larger </a:t>
            </a:r>
            <a:r>
              <a:rPr lang="en-US" sz="2000" dirty="0"/>
              <a:t>than average </a:t>
            </a:r>
            <a:r>
              <a:rPr lang="en-US" sz="2000" dirty="0" smtClean="0"/>
              <a:t>head</a:t>
            </a:r>
            <a:r>
              <a:rPr lang="en-US" sz="2000" dirty="0"/>
              <a:t> </a:t>
            </a:r>
            <a:r>
              <a:rPr lang="en-US" sz="2000" dirty="0" smtClean="0"/>
              <a:t>(macrocephaly). A </a:t>
            </a:r>
            <a:r>
              <a:rPr lang="en-US" sz="2000" dirty="0"/>
              <a:t>baby with GA-1 who has not been treated will start to show signs </a:t>
            </a:r>
            <a:r>
              <a:rPr lang="en-US" sz="2000" dirty="0" smtClean="0"/>
              <a:t>between </a:t>
            </a:r>
            <a:r>
              <a:rPr lang="en-US" sz="2000" dirty="0"/>
              <a:t>4 months and 2 years of age. </a:t>
            </a:r>
            <a:endParaRPr lang="en-US" sz="2000" dirty="0" smtClean="0"/>
          </a:p>
          <a:p>
            <a:pPr fontAlgn="base"/>
            <a:endParaRPr lang="en-US" sz="2000" dirty="0" smtClean="0"/>
          </a:p>
          <a:p>
            <a:pPr fontAlgn="base"/>
            <a:r>
              <a:rPr lang="en-US" sz="2000" dirty="0" smtClean="0"/>
              <a:t>Signs include: </a:t>
            </a:r>
            <a:r>
              <a:rPr lang="en-US" sz="2000" dirty="0" smtClean="0">
                <a:effectLst/>
              </a:rPr>
              <a:t>Poor appetite, tiredness, irritability, twitches</a:t>
            </a:r>
            <a:r>
              <a:rPr lang="en-US" sz="2000" dirty="0" smtClean="0"/>
              <a:t>, </a:t>
            </a:r>
            <a:r>
              <a:rPr lang="en-US" sz="2000" dirty="0"/>
              <a:t>w</a:t>
            </a:r>
            <a:r>
              <a:rPr lang="en-US" sz="2000" dirty="0" smtClean="0">
                <a:effectLst/>
              </a:rPr>
              <a:t>eak muscle tone (</a:t>
            </a:r>
            <a:r>
              <a:rPr lang="en-US" sz="2000" dirty="0" err="1" smtClean="0">
                <a:effectLst/>
              </a:rPr>
              <a:t>hypotonia</a:t>
            </a:r>
            <a:r>
              <a:rPr lang="en-US" sz="2000" dirty="0" smtClean="0">
                <a:effectLst/>
              </a:rPr>
              <a:t>), delayed growth, rigid muscles (spasticity), excessive sweating. </a:t>
            </a:r>
            <a:r>
              <a:rPr lang="en-US" sz="2000" dirty="0" smtClean="0"/>
              <a:t>Signs can be </a:t>
            </a:r>
            <a:r>
              <a:rPr lang="en-US" sz="2000" dirty="0"/>
              <a:t>triggered by </a:t>
            </a:r>
            <a:r>
              <a:rPr lang="en-US" sz="2000" dirty="0" smtClean="0"/>
              <a:t>illnesses </a:t>
            </a:r>
            <a:r>
              <a:rPr lang="en-US" sz="2000" dirty="0"/>
              <a:t>and </a:t>
            </a:r>
            <a:r>
              <a:rPr lang="en-US" sz="2000" dirty="0" smtClean="0"/>
              <a:t>infections</a:t>
            </a:r>
          </a:p>
          <a:p>
            <a:pPr fontAlgn="base"/>
            <a:endParaRPr lang="en-US" sz="2000" dirty="0"/>
          </a:p>
          <a:p>
            <a:pPr fontAlgn="base"/>
            <a:r>
              <a:rPr lang="en-US" sz="2000" dirty="0" smtClean="0"/>
              <a:t>Metabolic crisis can occur. </a:t>
            </a:r>
            <a:r>
              <a:rPr lang="en-US" sz="2000" dirty="0"/>
              <a:t>This is a serious health condition caused by </a:t>
            </a:r>
            <a:r>
              <a:rPr lang="en-US" sz="2000" dirty="0" smtClean="0"/>
              <a:t>the </a:t>
            </a:r>
            <a:r>
              <a:rPr lang="en-US" sz="2000" dirty="0"/>
              <a:t>build-up of toxic substances in the blood.</a:t>
            </a:r>
            <a:r>
              <a:rPr lang="en-US" sz="2000" dirty="0" smtClean="0"/>
              <a:t> Symptoms of a metabolic crisis are poor appetite, nausea, vomiting, diarrhea, extreme sleepiness, irritable mood and behavior changes.</a:t>
            </a:r>
          </a:p>
          <a:p>
            <a:pPr fontAlgn="base"/>
            <a:endParaRPr lang="en-US" sz="2000" dirty="0"/>
          </a:p>
          <a:p>
            <a:pPr fontAlgn="base"/>
            <a:r>
              <a:rPr lang="en-US" sz="2000" dirty="0"/>
              <a:t>The severity of GA-1 varies highly for each </a:t>
            </a:r>
            <a:r>
              <a:rPr lang="en-US" sz="2000" dirty="0" smtClean="0"/>
              <a:t>individual</a:t>
            </a:r>
            <a:br>
              <a:rPr lang="en-US" sz="2000" dirty="0" smtClean="0"/>
            </a:br>
            <a:endParaRPr lang="en-US" sz="2000" dirty="0"/>
          </a:p>
        </p:txBody>
      </p:sp>
    </p:spTree>
    <p:extLst>
      <p:ext uri="{BB962C8B-B14F-4D97-AF65-F5344CB8AC3E}">
        <p14:creationId xmlns:p14="http://schemas.microsoft.com/office/powerpoint/2010/main" val="1663122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Screening</a:t>
            </a:r>
            <a:endParaRPr lang="en-US" dirty="0"/>
          </a:p>
        </p:txBody>
      </p:sp>
      <p:sp>
        <p:nvSpPr>
          <p:cNvPr id="3" name="Content Placeholder 2"/>
          <p:cNvSpPr>
            <a:spLocks noGrp="1"/>
          </p:cNvSpPr>
          <p:nvPr>
            <p:ph idx="1"/>
          </p:nvPr>
        </p:nvSpPr>
        <p:spPr/>
        <p:txBody>
          <a:bodyPr>
            <a:normAutofit/>
          </a:bodyPr>
          <a:lstStyle/>
          <a:p>
            <a:r>
              <a:rPr lang="en-US" sz="2000" dirty="0"/>
              <a:t>A</a:t>
            </a:r>
            <a:r>
              <a:rPr lang="en-US" sz="2000" dirty="0" smtClean="0"/>
              <a:t>mniotic </a:t>
            </a:r>
            <a:r>
              <a:rPr lang="en-US" sz="2000" dirty="0"/>
              <a:t>fluid metabolite detection by mass </a:t>
            </a:r>
            <a:r>
              <a:rPr lang="en-US" sz="2000" dirty="0" smtClean="0"/>
              <a:t>spectrometry and gene mutation analysis (prenatal- looks at </a:t>
            </a:r>
            <a:r>
              <a:rPr lang="en-US" sz="2000" dirty="0" err="1" smtClean="0"/>
              <a:t>glutaric</a:t>
            </a:r>
            <a:r>
              <a:rPr lang="en-US" sz="2000" dirty="0" smtClean="0"/>
              <a:t> acid concentrations and genetic abnormalities)</a:t>
            </a:r>
          </a:p>
          <a:p>
            <a:endParaRPr lang="en-US" sz="2000" dirty="0" smtClean="0"/>
          </a:p>
          <a:p>
            <a:r>
              <a:rPr lang="en-US" sz="2000" dirty="0" smtClean="0"/>
              <a:t>Expanded newborn screening using tandem mass spectrometry (24-72 h after birth- uses few blood drop to test for over 30 disorders- if organic acids elevated </a:t>
            </a:r>
            <a:r>
              <a:rPr lang="en-US" sz="2000" dirty="0" smtClean="0">
                <a:sym typeface="Wingdings"/>
              </a:rPr>
              <a:t> +</a:t>
            </a:r>
            <a:r>
              <a:rPr lang="en-US" sz="2000" dirty="0" err="1" smtClean="0">
                <a:sym typeface="Wingdings"/>
              </a:rPr>
              <a:t>ve</a:t>
            </a:r>
            <a:r>
              <a:rPr lang="en-US" sz="2000" dirty="0" smtClean="0"/>
              <a:t>)</a:t>
            </a:r>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564" y="3930732"/>
            <a:ext cx="5729989" cy="2291089"/>
          </a:xfrm>
          <a:prstGeom prst="rect">
            <a:avLst/>
          </a:prstGeom>
        </p:spPr>
      </p:pic>
    </p:spTree>
    <p:extLst>
      <p:ext uri="{BB962C8B-B14F-4D97-AF65-F5344CB8AC3E}">
        <p14:creationId xmlns:p14="http://schemas.microsoft.com/office/powerpoint/2010/main" val="446237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Screening Cont’d and Diagnosis</a:t>
            </a:r>
            <a:endParaRPr lang="en-US" dirty="0"/>
          </a:p>
        </p:txBody>
      </p:sp>
      <p:sp>
        <p:nvSpPr>
          <p:cNvPr id="3" name="Content Placeholder 2"/>
          <p:cNvSpPr>
            <a:spLocks noGrp="1"/>
          </p:cNvSpPr>
          <p:nvPr>
            <p:ph idx="1"/>
          </p:nvPr>
        </p:nvSpPr>
        <p:spPr/>
        <p:txBody>
          <a:bodyPr>
            <a:normAutofit/>
          </a:bodyPr>
          <a:lstStyle/>
          <a:p>
            <a:r>
              <a:rPr lang="en-US" sz="2000" dirty="0" smtClean="0"/>
              <a:t>Urine organic acid analysis </a:t>
            </a:r>
            <a:r>
              <a:rPr lang="en-US" sz="2000" dirty="0"/>
              <a:t>(</a:t>
            </a:r>
            <a:r>
              <a:rPr lang="en-US" sz="2000" dirty="0" smtClean="0"/>
              <a:t>diagnostic with increased 3-hydroxyglutaric acid with or without increased </a:t>
            </a:r>
            <a:r>
              <a:rPr lang="en-US" sz="2000" dirty="0" err="1" smtClean="0"/>
              <a:t>glutaric</a:t>
            </a:r>
            <a:r>
              <a:rPr lang="en-US" sz="2000" dirty="0" smtClean="0"/>
              <a:t> acid)</a:t>
            </a:r>
          </a:p>
          <a:p>
            <a:endParaRPr lang="en-US" sz="2000" dirty="0" smtClean="0"/>
          </a:p>
          <a:p>
            <a:r>
              <a:rPr lang="en-US" sz="2000" dirty="0" smtClean="0"/>
              <a:t>Brain imaging can </a:t>
            </a:r>
            <a:r>
              <a:rPr lang="en-US" sz="2000" dirty="0"/>
              <a:t>show early </a:t>
            </a:r>
            <a:r>
              <a:rPr lang="en-US" sz="2000" dirty="0" smtClean="0"/>
              <a:t>brain atrophy </a:t>
            </a:r>
          </a:p>
          <a:p>
            <a:endParaRPr lang="en-US" sz="2000" dirty="0" smtClean="0"/>
          </a:p>
          <a:p>
            <a:endParaRPr lang="en-US" sz="2000" dirty="0"/>
          </a:p>
          <a:p>
            <a:r>
              <a:rPr lang="en-US" sz="2000" i="1" dirty="0" smtClean="0"/>
              <a:t>What do you think are possible treatments? </a:t>
            </a:r>
          </a:p>
        </p:txBody>
      </p:sp>
    </p:spTree>
    <p:extLst>
      <p:ext uri="{BB962C8B-B14F-4D97-AF65-F5344CB8AC3E}">
        <p14:creationId xmlns:p14="http://schemas.microsoft.com/office/powerpoint/2010/main" val="899977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a:t>
            </a:r>
            <a:endParaRPr lang="en-US" dirty="0"/>
          </a:p>
        </p:txBody>
      </p:sp>
      <p:sp>
        <p:nvSpPr>
          <p:cNvPr id="3" name="Content Placeholder 2"/>
          <p:cNvSpPr>
            <a:spLocks noGrp="1"/>
          </p:cNvSpPr>
          <p:nvPr>
            <p:ph idx="1"/>
          </p:nvPr>
        </p:nvSpPr>
        <p:spPr/>
        <p:txBody>
          <a:bodyPr>
            <a:normAutofit/>
          </a:bodyPr>
          <a:lstStyle/>
          <a:p>
            <a:r>
              <a:rPr lang="en-US" sz="2000" dirty="0" smtClean="0"/>
              <a:t>Recommended therapeutic interventions aim to reduce lysine and tryptophan oxidation and to enhance physiologic detoxification of </a:t>
            </a:r>
            <a:r>
              <a:rPr lang="en-US" sz="2000" dirty="0" err="1" smtClean="0"/>
              <a:t>glutaryl</a:t>
            </a:r>
            <a:r>
              <a:rPr lang="en-US" sz="2000" dirty="0" smtClean="0"/>
              <a:t>-CoA via formation of </a:t>
            </a:r>
            <a:r>
              <a:rPr lang="en-US" sz="2000" dirty="0" err="1" smtClean="0"/>
              <a:t>glutarylcarnitine</a:t>
            </a:r>
            <a:r>
              <a:rPr lang="en-US" sz="2000" dirty="0" smtClean="0"/>
              <a:t> (carnitine supplementation). </a:t>
            </a:r>
          </a:p>
          <a:p>
            <a:endParaRPr lang="en-US" sz="2000" dirty="0" smtClean="0"/>
          </a:p>
          <a:p>
            <a:r>
              <a:rPr lang="en-US" sz="2000" dirty="0" smtClean="0"/>
              <a:t>Foods to be avoided or strictly limited include dairy products, meat (red and white), eggs, dried beans and legumes, nuts and peanut butter </a:t>
            </a:r>
            <a:r>
              <a:rPr lang="en-US" sz="2000" dirty="0" smtClean="0">
                <a:sym typeface="Wingdings"/>
              </a:rPr>
              <a:t> </a:t>
            </a:r>
            <a:r>
              <a:rPr lang="en-US" sz="2000" dirty="0" smtClean="0"/>
              <a:t>evidence that low lysine diet reduces the accumulation of putatively neurotoxic GA and 3-OH-GA in the brain</a:t>
            </a:r>
          </a:p>
          <a:p>
            <a:endParaRPr lang="en-US" sz="2000" dirty="0"/>
          </a:p>
          <a:p>
            <a:r>
              <a:rPr lang="en-US" sz="2000" dirty="0" smtClean="0"/>
              <a:t>Lysine and Tryptophan-free formula available for infants, toddlers and children. Breastfeeding is still encouraged but milk quantities are accurately measured!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207" y="4795244"/>
            <a:ext cx="2137559" cy="2062756"/>
          </a:xfrm>
          <a:prstGeom prst="rect">
            <a:avLst/>
          </a:prstGeom>
        </p:spPr>
      </p:pic>
    </p:spTree>
    <p:extLst>
      <p:ext uri="{BB962C8B-B14F-4D97-AF65-F5344CB8AC3E}">
        <p14:creationId xmlns:p14="http://schemas.microsoft.com/office/powerpoint/2010/main" val="1190264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Cont’d</a:t>
            </a:r>
            <a:endParaRPr lang="en-US" dirty="0"/>
          </a:p>
        </p:txBody>
      </p:sp>
      <p:sp>
        <p:nvSpPr>
          <p:cNvPr id="3" name="Content Placeholder 2"/>
          <p:cNvSpPr>
            <a:spLocks noGrp="1"/>
          </p:cNvSpPr>
          <p:nvPr>
            <p:ph idx="1"/>
          </p:nvPr>
        </p:nvSpPr>
        <p:spPr/>
        <p:txBody>
          <a:bodyPr>
            <a:normAutofit/>
          </a:bodyPr>
          <a:lstStyle/>
          <a:p>
            <a:r>
              <a:rPr lang="en-US" sz="2000" dirty="0" smtClean="0"/>
              <a:t>Carnitine oral supplementation. Carnitine supplementation to remove </a:t>
            </a:r>
            <a:r>
              <a:rPr lang="en-US" sz="2000" dirty="0" err="1" smtClean="0"/>
              <a:t>glutaric</a:t>
            </a:r>
            <a:r>
              <a:rPr lang="en-US" sz="2000" dirty="0" smtClean="0"/>
              <a:t> acid. Carnitine supplementation increases the brain, liver and plasma concentrations of free carnitine thus allowing for enhanced detoxification</a:t>
            </a:r>
          </a:p>
          <a:p>
            <a:endParaRPr lang="en-US" sz="2000" dirty="0" smtClean="0"/>
          </a:p>
          <a:p>
            <a:r>
              <a:rPr lang="en-US" sz="2000" dirty="0" smtClean="0"/>
              <a:t>Riboflavin is usually recommended due to its benefits on motor neuron function during the maintenance phase, but there is no data to support its benefits in GA-I patients </a:t>
            </a:r>
          </a:p>
          <a:p>
            <a:endParaRPr lang="en-US" sz="2000" dirty="0"/>
          </a:p>
        </p:txBody>
      </p:sp>
    </p:spTree>
    <p:extLst>
      <p:ext uri="{BB962C8B-B14F-4D97-AF65-F5344CB8AC3E}">
        <p14:creationId xmlns:p14="http://schemas.microsoft.com/office/powerpoint/2010/main" val="965414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lucose and Arginine Treatments?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Glucose</a:t>
            </a:r>
          </a:p>
          <a:p>
            <a:r>
              <a:rPr lang="en-US" sz="2000" dirty="0" smtClean="0"/>
              <a:t>Found to be helpful as it provides an energy source for the brain</a:t>
            </a:r>
          </a:p>
          <a:p>
            <a:r>
              <a:rPr lang="en-US" sz="2000" dirty="0" smtClean="0"/>
              <a:t>Hence, the brain will not resort to amino acid breakdown that causes a metabolic crisis </a:t>
            </a:r>
          </a:p>
          <a:p>
            <a:endParaRPr lang="en-US" sz="2000" dirty="0" smtClean="0"/>
          </a:p>
          <a:p>
            <a:pPr marL="0" indent="0">
              <a:buNone/>
            </a:pPr>
            <a:r>
              <a:rPr lang="en-US" sz="2000" dirty="0" smtClean="0"/>
              <a:t>Arginine</a:t>
            </a:r>
            <a:endParaRPr lang="en-US" sz="2000" dirty="0"/>
          </a:p>
          <a:p>
            <a:r>
              <a:rPr lang="en-US" sz="2000" dirty="0" smtClean="0"/>
              <a:t>Arginine fortified and lysine -free formula exploit </a:t>
            </a:r>
            <a:r>
              <a:rPr lang="en-US" sz="2000" dirty="0"/>
              <a:t>transport competition between lysine and arginine </a:t>
            </a:r>
            <a:endParaRPr lang="en-US" sz="2000" dirty="0" smtClean="0"/>
          </a:p>
          <a:p>
            <a:r>
              <a:rPr lang="en-US" sz="2000" dirty="0" smtClean="0"/>
              <a:t>Hence, less lysine will be absorbed</a:t>
            </a:r>
            <a:endParaRPr lang="en-US" sz="2000" dirty="0"/>
          </a:p>
        </p:txBody>
      </p:sp>
    </p:spTree>
    <p:extLst>
      <p:ext uri="{BB962C8B-B14F-4D97-AF65-F5344CB8AC3E}">
        <p14:creationId xmlns:p14="http://schemas.microsoft.com/office/powerpoint/2010/main" val="1476682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t>
            </a:r>
            <a:endParaRPr lang="en-US" dirty="0"/>
          </a:p>
        </p:txBody>
      </p:sp>
      <p:sp>
        <p:nvSpPr>
          <p:cNvPr id="3" name="Content Placeholder 2"/>
          <p:cNvSpPr>
            <a:spLocks noGrp="1"/>
          </p:cNvSpPr>
          <p:nvPr>
            <p:ph idx="1"/>
          </p:nvPr>
        </p:nvSpPr>
        <p:spPr/>
        <p:txBody>
          <a:bodyPr>
            <a:normAutofit/>
          </a:bodyPr>
          <a:lstStyle/>
          <a:p>
            <a:r>
              <a:rPr lang="en-US" sz="2000" dirty="0"/>
              <a:t>With prompt and lifelong treatment, children with GA-1 can often live healthy lives with typical growth and learning. Early treatment can help prevent episodes of metabolic crisis and the resulting health effects</a:t>
            </a:r>
            <a:r>
              <a:rPr lang="en-US" sz="2000" dirty="0" smtClean="0"/>
              <a:t>.</a:t>
            </a:r>
          </a:p>
          <a:p>
            <a:endParaRPr lang="en-US" sz="2000" dirty="0"/>
          </a:p>
          <a:p>
            <a:r>
              <a:rPr lang="en-US" sz="2000" dirty="0"/>
              <a:t>Even with treatment, some </a:t>
            </a:r>
            <a:r>
              <a:rPr lang="en-US" sz="2000" dirty="0" smtClean="0"/>
              <a:t>children </a:t>
            </a:r>
            <a:r>
              <a:rPr lang="en-US" sz="2000" dirty="0"/>
              <a:t>continue to have episodes of metabolic crisis. This can lead to brain damage and long-term problems with involuntary movements and spasticity</a:t>
            </a:r>
            <a:r>
              <a:rPr lang="en-US" sz="2000" dirty="0" smtClean="0"/>
              <a:t>.</a:t>
            </a:r>
            <a:endParaRPr lang="en-US" sz="2000" dirty="0"/>
          </a:p>
        </p:txBody>
      </p:sp>
    </p:spTree>
    <p:extLst>
      <p:ext uri="{BB962C8B-B14F-4D97-AF65-F5344CB8AC3E}">
        <p14:creationId xmlns:p14="http://schemas.microsoft.com/office/powerpoint/2010/main" val="138840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GA-II and GA-III</a:t>
            </a:r>
            <a:endParaRPr lang="en-US" dirty="0"/>
          </a:p>
        </p:txBody>
      </p:sp>
      <p:sp>
        <p:nvSpPr>
          <p:cNvPr id="3" name="Content Placeholder 2"/>
          <p:cNvSpPr>
            <a:spLocks noGrp="1"/>
          </p:cNvSpPr>
          <p:nvPr>
            <p:ph idx="1"/>
          </p:nvPr>
        </p:nvSpPr>
        <p:spPr/>
        <p:txBody>
          <a:bodyPr>
            <a:normAutofit/>
          </a:bodyPr>
          <a:lstStyle/>
          <a:p>
            <a:r>
              <a:rPr lang="en-US" sz="2000" dirty="0" smtClean="0"/>
              <a:t>GA-II is </a:t>
            </a:r>
            <a:r>
              <a:rPr lang="en-US" sz="2000" dirty="0"/>
              <a:t>caused by a deficiency </a:t>
            </a:r>
            <a:r>
              <a:rPr lang="en-US" sz="2000" dirty="0" smtClean="0"/>
              <a:t>of </a:t>
            </a:r>
            <a:r>
              <a:rPr lang="en-US" sz="2000" dirty="0"/>
              <a:t>electron </a:t>
            </a:r>
            <a:r>
              <a:rPr lang="en-US" sz="2000" dirty="0" smtClean="0"/>
              <a:t>transfer </a:t>
            </a:r>
            <a:r>
              <a:rPr lang="en-US" sz="2000" dirty="0" err="1" smtClean="0"/>
              <a:t>flavoprotein</a:t>
            </a:r>
            <a:r>
              <a:rPr lang="en-US" sz="2000" dirty="0" smtClean="0"/>
              <a:t> alpha, ETFA on chromosome 15, electron transfer </a:t>
            </a:r>
            <a:r>
              <a:rPr lang="en-US" sz="2000" dirty="0" err="1" smtClean="0"/>
              <a:t>flavoprotein</a:t>
            </a:r>
            <a:r>
              <a:rPr lang="en-US" sz="2000" dirty="0" smtClean="0"/>
              <a:t> beta, ETFB on chromosome 19, or electron </a:t>
            </a:r>
            <a:r>
              <a:rPr lang="en-US" sz="2000" dirty="0"/>
              <a:t>transfer </a:t>
            </a:r>
            <a:r>
              <a:rPr lang="en-US" sz="2000" dirty="0" err="1"/>
              <a:t>flavoprotein</a:t>
            </a:r>
            <a:r>
              <a:rPr lang="en-US" sz="2000" dirty="0"/>
              <a:t>-ubiquinone </a:t>
            </a:r>
            <a:r>
              <a:rPr lang="en-US" sz="2000" dirty="0" smtClean="0"/>
              <a:t>oxidoreductase, ETFDH on chromosome 4. Affects body's ability to break down proteins and fats to produce energy.</a:t>
            </a:r>
            <a:endParaRPr lang="en-US" sz="2000" dirty="0"/>
          </a:p>
          <a:p>
            <a:endParaRPr lang="en-US" sz="2000" dirty="0"/>
          </a:p>
          <a:p>
            <a:r>
              <a:rPr lang="en-US" sz="2000" dirty="0" smtClean="0"/>
              <a:t>GA-III </a:t>
            </a:r>
            <a:r>
              <a:rPr lang="en-US" sz="2000" dirty="0"/>
              <a:t>is a rare metabolic abnormality leading to persistent isolated </a:t>
            </a:r>
            <a:r>
              <a:rPr lang="en-US" sz="2000" dirty="0" err="1"/>
              <a:t>glutaric</a:t>
            </a:r>
            <a:r>
              <a:rPr lang="en-US" sz="2000" dirty="0"/>
              <a:t> acid </a:t>
            </a:r>
            <a:r>
              <a:rPr lang="en-US" sz="2000" dirty="0" smtClean="0"/>
              <a:t>excretion, and it is caused by abnormal function of </a:t>
            </a:r>
            <a:r>
              <a:rPr lang="en-US" sz="2000" dirty="0" err="1" smtClean="0"/>
              <a:t>Succinyl-CoA:Glutarate-CoA</a:t>
            </a:r>
            <a:r>
              <a:rPr lang="en-US" sz="2000" dirty="0" smtClean="0"/>
              <a:t> Transferase, SUGCT on chromosome 7.</a:t>
            </a:r>
            <a:endParaRPr lang="en-US" sz="2000" dirty="0"/>
          </a:p>
        </p:txBody>
      </p:sp>
    </p:spTree>
    <p:extLst>
      <p:ext uri="{BB962C8B-B14F-4D97-AF65-F5344CB8AC3E}">
        <p14:creationId xmlns:p14="http://schemas.microsoft.com/office/powerpoint/2010/main" val="1327143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Glutamate Dehydrogenase</a:t>
            </a:r>
            <a:endParaRPr lang="en-US" dirty="0"/>
          </a:p>
        </p:txBody>
      </p:sp>
      <p:sp>
        <p:nvSpPr>
          <p:cNvPr id="3" name="Content Placeholder 2"/>
          <p:cNvSpPr>
            <a:spLocks noGrp="1"/>
          </p:cNvSpPr>
          <p:nvPr>
            <p:ph idx="1"/>
          </p:nvPr>
        </p:nvSpPr>
        <p:spPr>
          <a:xfrm>
            <a:off x="838200" y="1825625"/>
            <a:ext cx="5129463" cy="4351338"/>
          </a:xfrm>
        </p:spPr>
        <p:txBody>
          <a:bodyPr/>
          <a:lstStyle/>
          <a:p>
            <a:r>
              <a:rPr lang="en-US" dirty="0" smtClean="0"/>
              <a:t>Activated by</a:t>
            </a:r>
          </a:p>
          <a:p>
            <a:pPr lvl="1"/>
            <a:r>
              <a:rPr lang="en-US" dirty="0" smtClean="0"/>
              <a:t>ADP, GDP</a:t>
            </a:r>
          </a:p>
          <a:p>
            <a:pPr lvl="1"/>
            <a:r>
              <a:rPr lang="en-US" dirty="0" smtClean="0"/>
              <a:t>BCAA and their metabolites</a:t>
            </a:r>
          </a:p>
          <a:p>
            <a:pPr lvl="1"/>
            <a:r>
              <a:rPr lang="en-US" dirty="0" smtClean="0"/>
              <a:t>NAD</a:t>
            </a:r>
          </a:p>
          <a:p>
            <a:pPr lvl="1"/>
            <a:r>
              <a:rPr lang="en-US" dirty="0" smtClean="0"/>
              <a:t>mTORC1 Signaling</a:t>
            </a:r>
          </a:p>
          <a:p>
            <a:r>
              <a:rPr lang="en-US" dirty="0" smtClean="0"/>
              <a:t>Inhibited by</a:t>
            </a:r>
          </a:p>
          <a:p>
            <a:pPr lvl="1"/>
            <a:r>
              <a:rPr lang="en-US" dirty="0" err="1" smtClean="0"/>
              <a:t>Palmitoyl</a:t>
            </a:r>
            <a:r>
              <a:rPr lang="en-US" dirty="0" smtClean="0"/>
              <a:t>-CoA (lipids for energy)</a:t>
            </a:r>
          </a:p>
          <a:p>
            <a:pPr lvl="1"/>
            <a:r>
              <a:rPr lang="en-US" dirty="0" smtClean="0"/>
              <a:t>GTP (energy)</a:t>
            </a:r>
          </a:p>
          <a:p>
            <a:endParaRPr lang="en-US" dirty="0" smtClean="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663" y="2175248"/>
            <a:ext cx="5402507" cy="243709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663" y="2179144"/>
            <a:ext cx="5402507" cy="2437093"/>
          </a:xfrm>
          <a:prstGeom prst="rect">
            <a:avLst/>
          </a:prstGeom>
        </p:spPr>
      </p:pic>
      <p:sp>
        <p:nvSpPr>
          <p:cNvPr id="14" name="TextBox 13"/>
          <p:cNvSpPr txBox="1"/>
          <p:nvPr/>
        </p:nvSpPr>
        <p:spPr>
          <a:xfrm>
            <a:off x="6575611" y="4592632"/>
            <a:ext cx="5311589" cy="2308324"/>
          </a:xfrm>
          <a:prstGeom prst="rect">
            <a:avLst/>
          </a:prstGeom>
          <a:noFill/>
        </p:spPr>
        <p:txBody>
          <a:bodyPr wrap="square" rtlCol="0">
            <a:spAutoFit/>
          </a:bodyPr>
          <a:lstStyle/>
          <a:p>
            <a:r>
              <a:rPr lang="en-US" sz="2400" dirty="0" smtClean="0"/>
              <a:t>Questions</a:t>
            </a:r>
          </a:p>
          <a:p>
            <a:pPr marL="342900" indent="-342900">
              <a:buFont typeface="+mj-lt"/>
              <a:buAutoNum type="arabicPeriod"/>
            </a:pPr>
            <a:r>
              <a:rPr lang="en-US" sz="2400" dirty="0" smtClean="0"/>
              <a:t>How would mTORC1 activity regulate GDH activity</a:t>
            </a:r>
          </a:p>
          <a:p>
            <a:pPr marL="342900" indent="-342900">
              <a:buFont typeface="+mj-lt"/>
              <a:buAutoNum type="arabicPeriod"/>
            </a:pPr>
            <a:r>
              <a:rPr lang="en-US" sz="2400" dirty="0" smtClean="0"/>
              <a:t>Why would an increase in a nutrient sensing pathway cause amino acid breakdown</a:t>
            </a:r>
            <a:endParaRPr lang="en-US" sz="2400" dirty="0"/>
          </a:p>
        </p:txBody>
      </p:sp>
    </p:spTree>
    <p:extLst>
      <p:ext uri="{BB962C8B-B14F-4D97-AF65-F5344CB8AC3E}">
        <p14:creationId xmlns:p14="http://schemas.microsoft.com/office/powerpoint/2010/main" val="3479770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linds(horizont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blinds(horizontal)">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blinds(horizontal)">
                                      <p:cBhvr>
                                        <p:cTn id="2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Urea </a:t>
            </a:r>
            <a:r>
              <a:rPr lang="en-US" dirty="0"/>
              <a:t>C</a:t>
            </a:r>
            <a:r>
              <a:rPr lang="en-US" dirty="0" smtClean="0"/>
              <a:t>ycle</a:t>
            </a:r>
            <a:endParaRPr lang="en-US" dirty="0"/>
          </a:p>
        </p:txBody>
      </p:sp>
      <p:sp>
        <p:nvSpPr>
          <p:cNvPr id="3" name="Content Placeholder 2"/>
          <p:cNvSpPr>
            <a:spLocks noGrp="1"/>
          </p:cNvSpPr>
          <p:nvPr>
            <p:ph idx="1"/>
          </p:nvPr>
        </p:nvSpPr>
        <p:spPr>
          <a:xfrm>
            <a:off x="838200" y="1825625"/>
            <a:ext cx="4338234" cy="4351338"/>
          </a:xfrm>
        </p:spPr>
        <p:txBody>
          <a:bodyPr/>
          <a:lstStyle/>
          <a:p>
            <a:r>
              <a:rPr lang="en-US" dirty="0"/>
              <a:t>Several amino acid catabolic reactions release ammonia</a:t>
            </a:r>
            <a:endParaRPr lang="en-US" dirty="0" smtClean="0"/>
          </a:p>
          <a:p>
            <a:pPr lvl="1"/>
            <a:r>
              <a:rPr lang="en-US" dirty="0" smtClean="0"/>
              <a:t>Glutamate </a:t>
            </a:r>
            <a:r>
              <a:rPr lang="en-US" dirty="0" err="1" smtClean="0"/>
              <a:t>deydrogenase</a:t>
            </a:r>
            <a:endParaRPr lang="en-US" dirty="0" smtClean="0"/>
          </a:p>
          <a:p>
            <a:pPr lvl="1"/>
            <a:r>
              <a:rPr lang="en-US" dirty="0" err="1" smtClean="0"/>
              <a:t>Asparaginase</a:t>
            </a:r>
            <a:endParaRPr lang="en-US" dirty="0" smtClean="0"/>
          </a:p>
          <a:p>
            <a:pPr lvl="1"/>
            <a:r>
              <a:rPr lang="en-US" dirty="0" err="1" smtClean="0"/>
              <a:t>Glutaminase</a:t>
            </a:r>
            <a:endParaRPr lang="en-US" dirty="0" smtClean="0"/>
          </a:p>
          <a:p>
            <a:pPr lvl="1"/>
            <a:r>
              <a:rPr lang="en-US" dirty="0" smtClean="0"/>
              <a:t>Glycine Cleavage System</a:t>
            </a:r>
          </a:p>
          <a:p>
            <a:r>
              <a:rPr lang="en-US" dirty="0" smtClean="0"/>
              <a:t>Occurs mainly in the liver due to the presence of arginase in that tissue</a:t>
            </a:r>
            <a:endParaRPr lang="en-US" dirty="0"/>
          </a:p>
        </p:txBody>
      </p:sp>
      <p:pic>
        <p:nvPicPr>
          <p:cNvPr id="4" name="Picture 3"/>
          <p:cNvPicPr>
            <a:picLocks noChangeAspect="1"/>
          </p:cNvPicPr>
          <p:nvPr/>
        </p:nvPicPr>
        <p:blipFill>
          <a:blip r:embed="rId2"/>
          <a:stretch>
            <a:fillRect/>
          </a:stretch>
        </p:blipFill>
        <p:spPr>
          <a:xfrm>
            <a:off x="5741179" y="1784928"/>
            <a:ext cx="6018160" cy="4432731"/>
          </a:xfrm>
          <a:prstGeom prst="rect">
            <a:avLst/>
          </a:prstGeom>
        </p:spPr>
      </p:pic>
    </p:spTree>
    <p:extLst>
      <p:ext uri="{BB962C8B-B14F-4D97-AF65-F5344CB8AC3E}">
        <p14:creationId xmlns:p14="http://schemas.microsoft.com/office/powerpoint/2010/main" val="908297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Evaluate the signals that lead to protein degradation and </a:t>
            </a:r>
            <a:r>
              <a:rPr lang="en-US" dirty="0" smtClean="0"/>
              <a:t>how those </a:t>
            </a:r>
            <a:r>
              <a:rPr lang="en-US" dirty="0"/>
              <a:t>signals activate proteolysis and </a:t>
            </a:r>
            <a:r>
              <a:rPr lang="en-US" dirty="0" smtClean="0"/>
              <a:t>autophagy.</a:t>
            </a:r>
          </a:p>
          <a:p>
            <a:r>
              <a:rPr lang="en-US" dirty="0" smtClean="0"/>
              <a:t>Explain </a:t>
            </a:r>
            <a:r>
              <a:rPr lang="en-US" dirty="0"/>
              <a:t>the circumstances by which amino acids and </a:t>
            </a:r>
            <a:r>
              <a:rPr lang="en-US" dirty="0" smtClean="0"/>
              <a:t>proteins would </a:t>
            </a:r>
            <a:r>
              <a:rPr lang="en-US" dirty="0"/>
              <a:t>be </a:t>
            </a:r>
            <a:r>
              <a:rPr lang="en-US" dirty="0" smtClean="0"/>
              <a:t>degraded.</a:t>
            </a:r>
          </a:p>
          <a:p>
            <a:r>
              <a:rPr lang="en-US" dirty="0" smtClean="0"/>
              <a:t>Describe </a:t>
            </a:r>
            <a:r>
              <a:rPr lang="en-US" dirty="0"/>
              <a:t>the fates of the carbon skeletons when amino acids </a:t>
            </a:r>
            <a:r>
              <a:rPr lang="en-US" dirty="0" smtClean="0"/>
              <a:t>are catabolized.</a:t>
            </a:r>
          </a:p>
          <a:p>
            <a:r>
              <a:rPr lang="en-US" dirty="0" smtClean="0"/>
              <a:t>Consider </a:t>
            </a:r>
            <a:r>
              <a:rPr lang="en-US" dirty="0"/>
              <a:t>the importance of branched chain amino acids, </a:t>
            </a:r>
            <a:r>
              <a:rPr lang="en-US" dirty="0" smtClean="0"/>
              <a:t>and describe </a:t>
            </a:r>
            <a:r>
              <a:rPr lang="en-US" dirty="0"/>
              <a:t>the regulation of branched-chain </a:t>
            </a:r>
            <a:r>
              <a:rPr lang="en-US" dirty="0" err="1"/>
              <a:t>ketoacid</a:t>
            </a:r>
            <a:r>
              <a:rPr lang="en-US" dirty="0"/>
              <a:t> </a:t>
            </a:r>
            <a:r>
              <a:rPr lang="en-US" dirty="0" smtClean="0"/>
              <a:t>dehydrogenase.</a:t>
            </a:r>
          </a:p>
          <a:p>
            <a:r>
              <a:rPr lang="en-US" dirty="0" smtClean="0"/>
              <a:t>Explain </a:t>
            </a:r>
            <a:r>
              <a:rPr lang="en-US" dirty="0"/>
              <a:t>the key role, and the mechanisms of regulation of </a:t>
            </a:r>
            <a:r>
              <a:rPr lang="en-US" dirty="0" smtClean="0"/>
              <a:t>Glutamate </a:t>
            </a:r>
            <a:r>
              <a:rPr lang="en-US" dirty="0"/>
              <a:t>Dehydrogenase in amino acid </a:t>
            </a:r>
            <a:r>
              <a:rPr lang="en-US" dirty="0" smtClean="0"/>
              <a:t>catabolism.</a:t>
            </a:r>
          </a:p>
          <a:p>
            <a:r>
              <a:rPr lang="en-US" dirty="0" smtClean="0"/>
              <a:t>Describe </a:t>
            </a:r>
            <a:r>
              <a:rPr lang="en-US" dirty="0"/>
              <a:t>the role of the urea cycle and </a:t>
            </a:r>
            <a:r>
              <a:rPr lang="en-US" dirty="0" err="1"/>
              <a:t>analyse</a:t>
            </a:r>
            <a:r>
              <a:rPr lang="en-US" dirty="0"/>
              <a:t> how defects in </a:t>
            </a:r>
            <a:r>
              <a:rPr lang="en-US" dirty="0" smtClean="0"/>
              <a:t>the urea </a:t>
            </a:r>
            <a:r>
              <a:rPr lang="en-US" dirty="0"/>
              <a:t>cycle could be detected and treated.</a:t>
            </a:r>
          </a:p>
        </p:txBody>
      </p:sp>
    </p:spTree>
    <p:extLst>
      <p:ext uri="{BB962C8B-B14F-4D97-AF65-F5344CB8AC3E}">
        <p14:creationId xmlns:p14="http://schemas.microsoft.com/office/powerpoint/2010/main" val="1840239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Urea Cycle converts toxic ammonia into urea for excretion</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8701"/>
          <a:stretch/>
        </p:blipFill>
        <p:spPr>
          <a:xfrm>
            <a:off x="1788485" y="1690688"/>
            <a:ext cx="3443930" cy="4889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00" y="991892"/>
            <a:ext cx="4724451" cy="5588510"/>
          </a:xfrm>
          <a:prstGeom prst="rect">
            <a:avLst/>
          </a:prstGeom>
        </p:spPr>
      </p:pic>
    </p:spTree>
    <p:extLst>
      <p:ext uri="{BB962C8B-B14F-4D97-AF65-F5344CB8AC3E}">
        <p14:creationId xmlns:p14="http://schemas.microsoft.com/office/powerpoint/2010/main" val="1520157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Urea Cycle is Regulated by N-</a:t>
            </a:r>
            <a:r>
              <a:rPr lang="en-US" dirty="0" err="1" smtClean="0"/>
              <a:t>Acetylglutamate</a:t>
            </a:r>
            <a:r>
              <a:rPr lang="en-US" dirty="0" smtClean="0"/>
              <a:t> (NAG)</a:t>
            </a:r>
            <a:endParaRPr lang="en-US" dirty="0"/>
          </a:p>
        </p:txBody>
      </p:sp>
      <p:sp>
        <p:nvSpPr>
          <p:cNvPr id="3" name="Content Placeholder 2"/>
          <p:cNvSpPr>
            <a:spLocks noGrp="1"/>
          </p:cNvSpPr>
          <p:nvPr>
            <p:ph idx="1"/>
          </p:nvPr>
        </p:nvSpPr>
        <p:spPr>
          <a:xfrm>
            <a:off x="838200" y="1825625"/>
            <a:ext cx="6136037" cy="4351338"/>
          </a:xfrm>
        </p:spPr>
        <p:txBody>
          <a:bodyPr/>
          <a:lstStyle/>
          <a:p>
            <a:r>
              <a:rPr lang="en-US" dirty="0" smtClean="0"/>
              <a:t>Activates </a:t>
            </a:r>
            <a:r>
              <a:rPr lang="en-US" dirty="0" err="1" smtClean="0"/>
              <a:t>carbamoylphosphate</a:t>
            </a:r>
            <a:r>
              <a:rPr lang="en-US" dirty="0" smtClean="0"/>
              <a:t> </a:t>
            </a:r>
            <a:r>
              <a:rPr lang="en-US" dirty="0" err="1" smtClean="0"/>
              <a:t>synthetase</a:t>
            </a:r>
            <a:endParaRPr lang="en-US" dirty="0" smtClean="0"/>
          </a:p>
          <a:p>
            <a:r>
              <a:rPr lang="en-US" dirty="0" smtClean="0"/>
              <a:t>NAG levels are increased with:</a:t>
            </a:r>
          </a:p>
          <a:p>
            <a:pPr lvl="1"/>
            <a:r>
              <a:rPr lang="en-US" dirty="0" smtClean="0">
                <a:solidFill>
                  <a:srgbClr val="00B050"/>
                </a:solidFill>
              </a:rPr>
              <a:t>Glutamate</a:t>
            </a:r>
          </a:p>
          <a:p>
            <a:pPr lvl="1"/>
            <a:r>
              <a:rPr lang="en-US" dirty="0" smtClean="0">
                <a:solidFill>
                  <a:srgbClr val="00B050"/>
                </a:solidFill>
              </a:rPr>
              <a:t>Acetyl-CoA</a:t>
            </a:r>
          </a:p>
          <a:p>
            <a:pPr lvl="1"/>
            <a:r>
              <a:rPr lang="en-US" dirty="0" smtClean="0">
                <a:solidFill>
                  <a:srgbClr val="00B050"/>
                </a:solidFill>
              </a:rPr>
              <a:t>Arginine</a:t>
            </a:r>
          </a:p>
          <a:p>
            <a:r>
              <a:rPr lang="en-US" dirty="0" smtClean="0"/>
              <a:t>Urea cycle enzymes are also increased by </a:t>
            </a:r>
            <a:r>
              <a:rPr lang="en-US" dirty="0" smtClean="0">
                <a:solidFill>
                  <a:srgbClr val="00B050"/>
                </a:solidFill>
              </a:rPr>
              <a:t>glucagon</a:t>
            </a:r>
            <a:r>
              <a:rPr lang="en-US" dirty="0" smtClean="0"/>
              <a:t> and </a:t>
            </a:r>
            <a:r>
              <a:rPr lang="en-US" dirty="0" smtClean="0">
                <a:solidFill>
                  <a:srgbClr val="00B050"/>
                </a:solidFill>
              </a:rPr>
              <a:t>glucocorticoids</a:t>
            </a:r>
            <a:r>
              <a:rPr lang="en-US" dirty="0" smtClean="0"/>
              <a:t> and decreased by </a:t>
            </a:r>
            <a:r>
              <a:rPr lang="en-US" dirty="0" smtClean="0">
                <a:solidFill>
                  <a:srgbClr val="FF0000"/>
                </a:solidFill>
              </a:rPr>
              <a:t>insulin</a:t>
            </a:r>
            <a:endParaRPr lang="en-US" dirty="0">
              <a:solidFill>
                <a:srgbClr val="FF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146" y="3800840"/>
            <a:ext cx="3542654" cy="298441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2353"/>
          <a:stretch/>
        </p:blipFill>
        <p:spPr>
          <a:xfrm>
            <a:off x="7811146" y="1144991"/>
            <a:ext cx="3542654" cy="2655850"/>
          </a:xfrm>
          <a:prstGeom prst="rect">
            <a:avLst/>
          </a:prstGeom>
        </p:spPr>
      </p:pic>
    </p:spTree>
    <p:extLst>
      <p:ext uri="{BB962C8B-B14F-4D97-AF65-F5344CB8AC3E}">
        <p14:creationId xmlns:p14="http://schemas.microsoft.com/office/powerpoint/2010/main" val="49770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Demands of the Urea Cycle</a:t>
            </a:r>
            <a:endParaRPr lang="en-US" dirty="0"/>
          </a:p>
        </p:txBody>
      </p:sp>
      <p:sp>
        <p:nvSpPr>
          <p:cNvPr id="3" name="Content Placeholder 2"/>
          <p:cNvSpPr>
            <a:spLocks noGrp="1"/>
          </p:cNvSpPr>
          <p:nvPr>
            <p:ph idx="1"/>
          </p:nvPr>
        </p:nvSpPr>
        <p:spPr/>
        <p:txBody>
          <a:bodyPr/>
          <a:lstStyle/>
          <a:p>
            <a:r>
              <a:rPr lang="en-US" dirty="0" smtClean="0"/>
              <a:t>Carbamoyl Phosphate </a:t>
            </a:r>
            <a:r>
              <a:rPr lang="en-US" dirty="0" err="1" smtClean="0"/>
              <a:t>Synthetase</a:t>
            </a:r>
            <a:endParaRPr lang="en-US" dirty="0" smtClean="0"/>
          </a:p>
          <a:p>
            <a:pPr lvl="1"/>
            <a:r>
              <a:rPr lang="en-US" dirty="0" smtClean="0"/>
              <a:t>2 ATP equivalents</a:t>
            </a:r>
          </a:p>
          <a:p>
            <a:r>
              <a:rPr lang="en-US" dirty="0" smtClean="0"/>
              <a:t>Step 5 (</a:t>
            </a:r>
            <a:r>
              <a:rPr lang="en-US" dirty="0" err="1" smtClean="0"/>
              <a:t>Arginosuccinate</a:t>
            </a:r>
            <a:r>
              <a:rPr lang="en-US" dirty="0" smtClean="0"/>
              <a:t> </a:t>
            </a:r>
            <a:r>
              <a:rPr lang="en-US" dirty="0" err="1" smtClean="0"/>
              <a:t>Synthetase</a:t>
            </a:r>
            <a:r>
              <a:rPr lang="en-US" dirty="0" smtClean="0"/>
              <a:t>)</a:t>
            </a:r>
          </a:p>
          <a:p>
            <a:pPr lvl="1"/>
            <a:r>
              <a:rPr lang="en-US" dirty="0" smtClean="0"/>
              <a:t>2 ATP equivalents</a:t>
            </a:r>
          </a:p>
          <a:p>
            <a:pPr lvl="1"/>
            <a:endParaRPr lang="en-US" dirty="0" smtClean="0"/>
          </a:p>
          <a:p>
            <a:pPr lvl="1"/>
            <a:endParaRPr lang="en-US" dirty="0"/>
          </a:p>
        </p:txBody>
      </p:sp>
    </p:spTree>
    <p:extLst>
      <p:ext uri="{BB962C8B-B14F-4D97-AF65-F5344CB8AC3E}">
        <p14:creationId xmlns:p14="http://schemas.microsoft.com/office/powerpoint/2010/main" val="657041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Degradation of the </a:t>
            </a:r>
            <a:r>
              <a:rPr lang="en-US" smtClean="0"/>
              <a:t>Carbon Skeletons</a:t>
            </a:r>
            <a:endParaRPr lang="en-US" dirty="0"/>
          </a:p>
        </p:txBody>
      </p:sp>
      <p:pic>
        <p:nvPicPr>
          <p:cNvPr id="4" name="Picture 3"/>
          <p:cNvPicPr>
            <a:picLocks noChangeAspect="1"/>
          </p:cNvPicPr>
          <p:nvPr/>
        </p:nvPicPr>
        <p:blipFill>
          <a:blip r:embed="rId2"/>
          <a:stretch>
            <a:fillRect/>
          </a:stretch>
        </p:blipFill>
        <p:spPr>
          <a:xfrm>
            <a:off x="1524000" y="1357312"/>
            <a:ext cx="7334250" cy="5500688"/>
          </a:xfrm>
          <a:prstGeom prst="rect">
            <a:avLst/>
          </a:prstGeom>
        </p:spPr>
      </p:pic>
      <p:sp>
        <p:nvSpPr>
          <p:cNvPr id="6" name="Rectangle 5"/>
          <p:cNvSpPr/>
          <p:nvPr/>
        </p:nvSpPr>
        <p:spPr>
          <a:xfrm>
            <a:off x="1524000" y="1514475"/>
            <a:ext cx="2647950" cy="101441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6033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Glucogenic</a:t>
            </a:r>
            <a:r>
              <a:rPr lang="en-US" dirty="0" smtClean="0"/>
              <a:t> and Ketogenic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832" y="1643430"/>
            <a:ext cx="3728609" cy="47625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2416"/>
          <a:stretch/>
        </p:blipFill>
        <p:spPr>
          <a:xfrm>
            <a:off x="5366085" y="1596172"/>
            <a:ext cx="4499810" cy="4857016"/>
          </a:xfrm>
          <a:prstGeom prst="rect">
            <a:avLst/>
          </a:prstGeom>
        </p:spPr>
      </p:pic>
    </p:spTree>
    <p:extLst>
      <p:ext uri="{BB962C8B-B14F-4D97-AF65-F5344CB8AC3E}">
        <p14:creationId xmlns:p14="http://schemas.microsoft.com/office/powerpoint/2010/main" val="519330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Amino Acids and Energy Production</a:t>
            </a:r>
            <a:endParaRPr lang="en-US" dirty="0"/>
          </a:p>
        </p:txBody>
      </p:sp>
      <p:sp>
        <p:nvSpPr>
          <p:cNvPr id="3" name="Content Placeholder 2"/>
          <p:cNvSpPr>
            <a:spLocks noGrp="1"/>
          </p:cNvSpPr>
          <p:nvPr>
            <p:ph idx="1"/>
          </p:nvPr>
        </p:nvSpPr>
        <p:spPr>
          <a:xfrm>
            <a:off x="838200" y="1825625"/>
            <a:ext cx="5065059" cy="4351338"/>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For Glutamine oxidation what would be the equivalent ATP production?</a:t>
            </a:r>
          </a:p>
          <a:p>
            <a:pPr lvl="1">
              <a:lnSpc>
                <a:spcPct val="100000"/>
              </a:lnSpc>
              <a:spcBef>
                <a:spcPts val="0"/>
              </a:spcBef>
            </a:pPr>
            <a:r>
              <a:rPr lang="en-US" dirty="0" smtClean="0"/>
              <a:t>How many NADH/FADH2/GTP produced by GLS/GDH and TCA?</a:t>
            </a:r>
          </a:p>
          <a:p>
            <a:pPr lvl="1">
              <a:lnSpc>
                <a:spcPct val="100000"/>
              </a:lnSpc>
              <a:spcBef>
                <a:spcPts val="0"/>
              </a:spcBef>
            </a:pPr>
            <a:r>
              <a:rPr lang="en-US" dirty="0" smtClean="0"/>
              <a:t>What is ATP equivalence of those</a:t>
            </a:r>
          </a:p>
          <a:p>
            <a:pPr lvl="1">
              <a:lnSpc>
                <a:spcPct val="100000"/>
              </a:lnSpc>
              <a:spcBef>
                <a:spcPts val="0"/>
              </a:spcBef>
            </a:pPr>
            <a:r>
              <a:rPr lang="en-US" dirty="0" smtClean="0"/>
              <a:t>How many ammonia disposed</a:t>
            </a:r>
          </a:p>
          <a:p>
            <a:pPr lvl="1">
              <a:lnSpc>
                <a:spcPct val="100000"/>
              </a:lnSpc>
              <a:spcBef>
                <a:spcPts val="0"/>
              </a:spcBef>
            </a:pPr>
            <a:r>
              <a:rPr lang="en-US" dirty="0" smtClean="0"/>
              <a:t>What is ATP equivalence of those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Is this more or less than for Acetyl-CoA</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3"/>
          <a:stretch>
            <a:fillRect/>
          </a:stretch>
        </p:blipFill>
        <p:spPr>
          <a:xfrm>
            <a:off x="6096000" y="2025591"/>
            <a:ext cx="5236975" cy="3626937"/>
          </a:xfrm>
          <a:prstGeom prst="rect">
            <a:avLst/>
          </a:prstGeom>
        </p:spPr>
      </p:pic>
      <p:sp>
        <p:nvSpPr>
          <p:cNvPr id="5" name="TextBox 4"/>
          <p:cNvSpPr txBox="1"/>
          <p:nvPr/>
        </p:nvSpPr>
        <p:spPr>
          <a:xfrm>
            <a:off x="8718437" y="3899647"/>
            <a:ext cx="552395" cy="369332"/>
          </a:xfrm>
          <a:prstGeom prst="rect">
            <a:avLst/>
          </a:prstGeom>
          <a:noFill/>
        </p:spPr>
        <p:txBody>
          <a:bodyPr wrap="none" rtlCol="0">
            <a:spAutoFit/>
          </a:bodyPr>
          <a:lstStyle/>
          <a:p>
            <a:r>
              <a:rPr lang="en-US" smtClean="0"/>
              <a:t>aKG</a:t>
            </a:r>
            <a:endParaRPr lang="en-US" dirty="0"/>
          </a:p>
        </p:txBody>
      </p:sp>
    </p:spTree>
    <p:extLst>
      <p:ext uri="{BB962C8B-B14F-4D97-AF65-F5344CB8AC3E}">
        <p14:creationId xmlns:p14="http://schemas.microsoft.com/office/powerpoint/2010/main" val="300915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r>
              <a:rPr lang="en-US" dirty="0" smtClean="0"/>
              <a:t>Describe the processes of proteolysis and autophagy which both lead to the degradation of proteins into amino acids</a:t>
            </a:r>
          </a:p>
          <a:p>
            <a:r>
              <a:rPr lang="en-US" dirty="0" smtClean="0"/>
              <a:t>Understand which hormones, and which internal signals can promote protein degradation</a:t>
            </a:r>
          </a:p>
          <a:p>
            <a:r>
              <a:rPr lang="en-US" dirty="0" smtClean="0"/>
              <a:t>Explain the biochemical basis which underlies whether amino acids are </a:t>
            </a:r>
            <a:r>
              <a:rPr lang="en-US" dirty="0" err="1" smtClean="0"/>
              <a:t>glucogenic</a:t>
            </a:r>
            <a:r>
              <a:rPr lang="en-US" dirty="0" smtClean="0"/>
              <a:t> or ketogenic</a:t>
            </a:r>
          </a:p>
          <a:p>
            <a:r>
              <a:rPr lang="en-US" dirty="0" smtClean="0"/>
              <a:t>Understand the role that the Urea Cycle plays in metabolizing ammonia during amino acid catabolism</a:t>
            </a:r>
            <a:endParaRPr lang="en-US" dirty="0"/>
          </a:p>
        </p:txBody>
      </p:sp>
    </p:spTree>
    <p:extLst>
      <p:ext uri="{BB962C8B-B14F-4D97-AF65-F5344CB8AC3E}">
        <p14:creationId xmlns:p14="http://schemas.microsoft.com/office/powerpoint/2010/main" val="584469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main mechanisms of protein breakdown</a:t>
            </a:r>
            <a:endParaRPr lang="en-US" dirty="0"/>
          </a:p>
        </p:txBody>
      </p:sp>
      <p:sp>
        <p:nvSpPr>
          <p:cNvPr id="3" name="Text Placeholder 2"/>
          <p:cNvSpPr>
            <a:spLocks noGrp="1"/>
          </p:cNvSpPr>
          <p:nvPr>
            <p:ph type="body" idx="1"/>
          </p:nvPr>
        </p:nvSpPr>
        <p:spPr/>
        <p:txBody>
          <a:bodyPr/>
          <a:lstStyle/>
          <a:p>
            <a:r>
              <a:rPr lang="en-US" dirty="0" smtClean="0"/>
              <a:t>Proteolysis</a:t>
            </a:r>
            <a:endParaRPr lang="en-US" dirty="0"/>
          </a:p>
        </p:txBody>
      </p:sp>
      <p:sp>
        <p:nvSpPr>
          <p:cNvPr id="4" name="Content Placeholder 3"/>
          <p:cNvSpPr>
            <a:spLocks noGrp="1"/>
          </p:cNvSpPr>
          <p:nvPr>
            <p:ph sz="half" idx="2"/>
          </p:nvPr>
        </p:nvSpPr>
        <p:spPr>
          <a:xfrm>
            <a:off x="839788" y="2505075"/>
            <a:ext cx="5157787" cy="1477989"/>
          </a:xfrm>
        </p:spPr>
        <p:txBody>
          <a:bodyPr>
            <a:normAutofit fontScale="85000" lnSpcReduction="20000"/>
          </a:bodyPr>
          <a:lstStyle/>
          <a:p>
            <a:r>
              <a:rPr lang="en-US" dirty="0" smtClean="0"/>
              <a:t>Mediated by proteasome</a:t>
            </a:r>
          </a:p>
          <a:p>
            <a:r>
              <a:rPr lang="en-US" dirty="0" smtClean="0"/>
              <a:t>Regulated by insulin inactivation of FOXO</a:t>
            </a:r>
          </a:p>
          <a:p>
            <a:r>
              <a:rPr lang="en-US" dirty="0" smtClean="0"/>
              <a:t>Proteins marked by </a:t>
            </a:r>
            <a:r>
              <a:rPr lang="en-US" dirty="0" err="1" smtClean="0"/>
              <a:t>ubiquitinylation</a:t>
            </a:r>
            <a:endParaRPr lang="en-US" dirty="0"/>
          </a:p>
        </p:txBody>
      </p:sp>
      <p:sp>
        <p:nvSpPr>
          <p:cNvPr id="5" name="Text Placeholder 4"/>
          <p:cNvSpPr>
            <a:spLocks noGrp="1"/>
          </p:cNvSpPr>
          <p:nvPr>
            <p:ph type="body" sz="quarter" idx="3"/>
          </p:nvPr>
        </p:nvSpPr>
        <p:spPr/>
        <p:txBody>
          <a:bodyPr/>
          <a:lstStyle/>
          <a:p>
            <a:r>
              <a:rPr lang="en-US" dirty="0" smtClean="0"/>
              <a:t>Lysosome/Autophagy</a:t>
            </a:r>
            <a:endParaRPr lang="en-US" dirty="0"/>
          </a:p>
        </p:txBody>
      </p:sp>
      <p:sp>
        <p:nvSpPr>
          <p:cNvPr id="6" name="Content Placeholder 5"/>
          <p:cNvSpPr>
            <a:spLocks noGrp="1"/>
          </p:cNvSpPr>
          <p:nvPr>
            <p:ph sz="quarter" idx="4"/>
          </p:nvPr>
        </p:nvSpPr>
        <p:spPr/>
        <p:txBody>
          <a:bodyPr>
            <a:normAutofit/>
          </a:bodyPr>
          <a:lstStyle/>
          <a:p>
            <a:r>
              <a:rPr lang="en-US" sz="2400" dirty="0" smtClean="0"/>
              <a:t>Regulated by inactivation of mTORC1</a:t>
            </a:r>
          </a:p>
          <a:p>
            <a:r>
              <a:rPr lang="en-US" sz="2400" dirty="0" smtClean="0"/>
              <a:t>Traffics proteins/organelles to lysosome for degradation</a:t>
            </a:r>
            <a:endParaRPr lang="en-US" sz="2400" dirty="0"/>
          </a:p>
        </p:txBody>
      </p:sp>
      <p:pic>
        <p:nvPicPr>
          <p:cNvPr id="7" name="Picture 6"/>
          <p:cNvPicPr>
            <a:picLocks noChangeAspect="1"/>
          </p:cNvPicPr>
          <p:nvPr/>
        </p:nvPicPr>
        <p:blipFill rotWithShape="1">
          <a:blip r:embed="rId3"/>
          <a:srcRect r="30496"/>
          <a:stretch/>
        </p:blipFill>
        <p:spPr>
          <a:xfrm>
            <a:off x="1084774" y="3829588"/>
            <a:ext cx="3642210" cy="2679146"/>
          </a:xfrm>
          <a:prstGeom prst="rect">
            <a:avLst/>
          </a:prstGeom>
        </p:spPr>
      </p:pic>
      <p:pic>
        <p:nvPicPr>
          <p:cNvPr id="9" name="Picture 8"/>
          <p:cNvPicPr>
            <a:picLocks noChangeAspect="1"/>
          </p:cNvPicPr>
          <p:nvPr/>
        </p:nvPicPr>
        <p:blipFill>
          <a:blip r:embed="rId4"/>
          <a:stretch>
            <a:fillRect/>
          </a:stretch>
        </p:blipFill>
        <p:spPr>
          <a:xfrm>
            <a:off x="7177835" y="3983064"/>
            <a:ext cx="3266794" cy="2414587"/>
          </a:xfrm>
          <a:prstGeom prst="rect">
            <a:avLst/>
          </a:prstGeom>
        </p:spPr>
      </p:pic>
    </p:spTree>
    <p:extLst>
      <p:ext uri="{BB962C8B-B14F-4D97-AF65-F5344CB8AC3E}">
        <p14:creationId xmlns:p14="http://schemas.microsoft.com/office/powerpoint/2010/main" val="1414768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blinds(horizontal)">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Break Down Proteins into Amino Acids</a:t>
            </a:r>
            <a:endParaRPr lang="en-US" dirty="0"/>
          </a:p>
        </p:txBody>
      </p:sp>
      <p:sp>
        <p:nvSpPr>
          <p:cNvPr id="7" name="Text Placeholder 6"/>
          <p:cNvSpPr>
            <a:spLocks noGrp="1"/>
          </p:cNvSpPr>
          <p:nvPr>
            <p:ph type="body" idx="1"/>
          </p:nvPr>
        </p:nvSpPr>
        <p:spPr/>
        <p:txBody>
          <a:bodyPr/>
          <a:lstStyle/>
          <a:p>
            <a:r>
              <a:rPr lang="en-US" dirty="0" smtClean="0"/>
              <a:t>Endocrine signals</a:t>
            </a:r>
            <a:endParaRPr lang="en-US" dirty="0"/>
          </a:p>
        </p:txBody>
      </p:sp>
      <p:graphicFrame>
        <p:nvGraphicFramePr>
          <p:cNvPr id="4" name="Content Placeholder 8"/>
          <p:cNvGraphicFramePr>
            <a:graphicFrameLocks noGrp="1"/>
          </p:cNvGraphicFramePr>
          <p:nvPr>
            <p:ph sz="half" idx="2"/>
            <p:extLst>
              <p:ext uri="{D42A27DB-BD31-4B8C-83A1-F6EECF244321}">
                <p14:modId xmlns:p14="http://schemas.microsoft.com/office/powerpoint/2010/main" val="700514103"/>
              </p:ext>
            </p:extLst>
          </p:nvPr>
        </p:nvGraphicFramePr>
        <p:xfrm>
          <a:off x="839788" y="2505075"/>
          <a:ext cx="5157033" cy="2667000"/>
        </p:xfrm>
        <a:graphic>
          <a:graphicData uri="http://schemas.openxmlformats.org/drawingml/2006/table">
            <a:tbl>
              <a:tblPr firstRow="1" bandRow="1">
                <a:tableStyleId>{5C22544A-7EE6-4342-B048-85BDC9FD1C3A}</a:tableStyleId>
              </a:tblPr>
              <a:tblGrid>
                <a:gridCol w="1719011"/>
                <a:gridCol w="1719011"/>
                <a:gridCol w="1719011"/>
              </a:tblGrid>
              <a:tr h="370840">
                <a:tc>
                  <a:txBody>
                    <a:bodyPr/>
                    <a:lstStyle/>
                    <a:p>
                      <a:r>
                        <a:rPr lang="en-US" dirty="0" smtClean="0"/>
                        <a:t>Hormone</a:t>
                      </a:r>
                      <a:endParaRPr lang="en-US" dirty="0"/>
                    </a:p>
                  </a:txBody>
                  <a:tcPr marL="67454" marR="67454"/>
                </a:tc>
                <a:tc>
                  <a:txBody>
                    <a:bodyPr/>
                    <a:lstStyle/>
                    <a:p>
                      <a:r>
                        <a:rPr lang="en-US" dirty="0" smtClean="0"/>
                        <a:t>Effects on Protein Synthesis</a:t>
                      </a:r>
                      <a:endParaRPr lang="en-US" dirty="0"/>
                    </a:p>
                  </a:txBody>
                  <a:tcPr marL="67454" marR="67454"/>
                </a:tc>
                <a:tc>
                  <a:txBody>
                    <a:bodyPr/>
                    <a:lstStyle/>
                    <a:p>
                      <a:r>
                        <a:rPr lang="en-US" dirty="0" smtClean="0"/>
                        <a:t>Effects on Protein Degradation</a:t>
                      </a:r>
                      <a:endParaRPr lang="en-US" dirty="0"/>
                    </a:p>
                  </a:txBody>
                  <a:tcPr marL="67454" marR="67454"/>
                </a:tc>
              </a:tr>
              <a:tr h="370840">
                <a:tc>
                  <a:txBody>
                    <a:bodyPr/>
                    <a:lstStyle/>
                    <a:p>
                      <a:r>
                        <a:rPr lang="en-US" dirty="0" smtClean="0">
                          <a:solidFill>
                            <a:srgbClr val="00B050"/>
                          </a:solidFill>
                        </a:rPr>
                        <a:t>Insulin</a:t>
                      </a:r>
                      <a:endParaRPr lang="en-US" dirty="0">
                        <a:solidFill>
                          <a:srgbClr val="00B050"/>
                        </a:solidFill>
                      </a:endParaRPr>
                    </a:p>
                  </a:txBody>
                  <a:tcPr marL="67454" marR="67454"/>
                </a:tc>
                <a:tc>
                  <a:txBody>
                    <a:bodyPr/>
                    <a:lstStyle/>
                    <a:p>
                      <a:r>
                        <a:rPr lang="en-US" dirty="0" smtClean="0"/>
                        <a:t>Promotes</a:t>
                      </a:r>
                      <a:endParaRPr lang="en-US" dirty="0"/>
                    </a:p>
                  </a:txBody>
                  <a:tcPr marL="67454" marR="67454"/>
                </a:tc>
                <a:tc>
                  <a:txBody>
                    <a:bodyPr/>
                    <a:lstStyle/>
                    <a:p>
                      <a:r>
                        <a:rPr lang="en-US" dirty="0" smtClean="0"/>
                        <a:t>Blocks</a:t>
                      </a:r>
                      <a:endParaRPr lang="en-US" dirty="0"/>
                    </a:p>
                  </a:txBody>
                  <a:tcPr marL="67454" marR="67454"/>
                </a:tc>
              </a:tr>
              <a:tr h="370840">
                <a:tc>
                  <a:txBody>
                    <a:bodyPr/>
                    <a:lstStyle/>
                    <a:p>
                      <a:r>
                        <a:rPr lang="en-US" dirty="0" smtClean="0">
                          <a:solidFill>
                            <a:srgbClr val="FF0000"/>
                          </a:solidFill>
                        </a:rPr>
                        <a:t>Glucocorticoids</a:t>
                      </a:r>
                      <a:endParaRPr lang="en-US" dirty="0">
                        <a:solidFill>
                          <a:srgbClr val="FF0000"/>
                        </a:solidFill>
                      </a:endParaRPr>
                    </a:p>
                  </a:txBody>
                  <a:tcPr marL="67454" marR="67454"/>
                </a:tc>
                <a:tc>
                  <a:txBody>
                    <a:bodyPr/>
                    <a:lstStyle/>
                    <a:p>
                      <a:r>
                        <a:rPr lang="en-US" dirty="0" smtClean="0"/>
                        <a:t>Blocks</a:t>
                      </a:r>
                      <a:endParaRPr lang="en-US" dirty="0"/>
                    </a:p>
                  </a:txBody>
                  <a:tcPr marL="67454" marR="67454"/>
                </a:tc>
                <a:tc>
                  <a:txBody>
                    <a:bodyPr/>
                    <a:lstStyle/>
                    <a:p>
                      <a:r>
                        <a:rPr lang="en-US" dirty="0" smtClean="0"/>
                        <a:t>Promotes</a:t>
                      </a:r>
                      <a:endParaRPr lang="en-US" dirty="0"/>
                    </a:p>
                  </a:txBody>
                  <a:tcPr marL="67454" marR="67454"/>
                </a:tc>
              </a:tr>
              <a:tr h="370840">
                <a:tc>
                  <a:txBody>
                    <a:bodyPr/>
                    <a:lstStyle/>
                    <a:p>
                      <a:r>
                        <a:rPr lang="en-US" dirty="0" smtClean="0">
                          <a:solidFill>
                            <a:srgbClr val="00B050"/>
                          </a:solidFill>
                        </a:rPr>
                        <a:t>Growth Hormone/IGF1</a:t>
                      </a:r>
                      <a:endParaRPr lang="en-US" dirty="0">
                        <a:solidFill>
                          <a:srgbClr val="00B050"/>
                        </a:solidFill>
                      </a:endParaRPr>
                    </a:p>
                  </a:txBody>
                  <a:tcPr marL="67454" marR="67454"/>
                </a:tc>
                <a:tc>
                  <a:txBody>
                    <a:bodyPr/>
                    <a:lstStyle/>
                    <a:p>
                      <a:r>
                        <a:rPr lang="en-US" dirty="0" smtClean="0"/>
                        <a:t>Promotes</a:t>
                      </a:r>
                      <a:endParaRPr lang="en-US" dirty="0"/>
                    </a:p>
                  </a:txBody>
                  <a:tcPr marL="67454" marR="67454"/>
                </a:tc>
                <a:tc>
                  <a:txBody>
                    <a:bodyPr/>
                    <a:lstStyle/>
                    <a:p>
                      <a:r>
                        <a:rPr lang="en-US" dirty="0" smtClean="0"/>
                        <a:t>Blocks</a:t>
                      </a:r>
                      <a:endParaRPr lang="en-US" dirty="0"/>
                    </a:p>
                  </a:txBody>
                  <a:tcPr marL="67454" marR="67454"/>
                </a:tc>
              </a:tr>
              <a:tr h="370840">
                <a:tc>
                  <a:txBody>
                    <a:bodyPr/>
                    <a:lstStyle/>
                    <a:p>
                      <a:r>
                        <a:rPr lang="en-US" dirty="0" smtClean="0">
                          <a:solidFill>
                            <a:srgbClr val="00B050"/>
                          </a:solidFill>
                        </a:rPr>
                        <a:t>Testosterone</a:t>
                      </a:r>
                      <a:endParaRPr lang="en-US" dirty="0">
                        <a:solidFill>
                          <a:srgbClr val="00B050"/>
                        </a:solidFill>
                      </a:endParaRPr>
                    </a:p>
                  </a:txBody>
                  <a:tcPr marL="67454" marR="67454"/>
                </a:tc>
                <a:tc>
                  <a:txBody>
                    <a:bodyPr/>
                    <a:lstStyle/>
                    <a:p>
                      <a:r>
                        <a:rPr lang="en-US" dirty="0" smtClean="0"/>
                        <a:t>Promotes</a:t>
                      </a:r>
                      <a:endParaRPr lang="en-US" dirty="0"/>
                    </a:p>
                  </a:txBody>
                  <a:tcPr marL="67454" marR="67454"/>
                </a:tc>
                <a:tc>
                  <a:txBody>
                    <a:bodyPr/>
                    <a:lstStyle/>
                    <a:p>
                      <a:r>
                        <a:rPr lang="en-US" dirty="0" smtClean="0"/>
                        <a:t>Blocks</a:t>
                      </a:r>
                      <a:endParaRPr lang="en-US" dirty="0"/>
                    </a:p>
                  </a:txBody>
                  <a:tcPr marL="67454" marR="67454"/>
                </a:tc>
              </a:tr>
            </a:tbl>
          </a:graphicData>
        </a:graphic>
      </p:graphicFrame>
      <p:sp>
        <p:nvSpPr>
          <p:cNvPr id="8" name="Text Placeholder 7"/>
          <p:cNvSpPr>
            <a:spLocks noGrp="1"/>
          </p:cNvSpPr>
          <p:nvPr>
            <p:ph type="body" sz="quarter" idx="3"/>
          </p:nvPr>
        </p:nvSpPr>
        <p:spPr/>
        <p:txBody>
          <a:bodyPr/>
          <a:lstStyle/>
          <a:p>
            <a:r>
              <a:rPr lang="en-US" dirty="0" smtClean="0"/>
              <a:t>Nutritional signals	</a:t>
            </a:r>
            <a:endParaRPr lang="en-US" dirty="0"/>
          </a:p>
        </p:txBody>
      </p:sp>
      <p:sp>
        <p:nvSpPr>
          <p:cNvPr id="9" name="Content Placeholder 8"/>
          <p:cNvSpPr>
            <a:spLocks noGrp="1"/>
          </p:cNvSpPr>
          <p:nvPr>
            <p:ph sz="quarter" idx="4"/>
          </p:nvPr>
        </p:nvSpPr>
        <p:spPr/>
        <p:txBody>
          <a:bodyPr/>
          <a:lstStyle/>
          <a:p>
            <a:r>
              <a:rPr lang="en-US" dirty="0" smtClean="0"/>
              <a:t>Via mTORC1</a:t>
            </a:r>
          </a:p>
          <a:p>
            <a:pPr lvl="1"/>
            <a:r>
              <a:rPr lang="en-US" dirty="0" smtClean="0"/>
              <a:t>Low energy</a:t>
            </a:r>
          </a:p>
          <a:p>
            <a:pPr lvl="1"/>
            <a:r>
              <a:rPr lang="en-US" dirty="0" smtClean="0"/>
              <a:t>Low intracellular </a:t>
            </a:r>
            <a:r>
              <a:rPr lang="en-US" dirty="0" err="1" smtClean="0"/>
              <a:t>Leu</a:t>
            </a:r>
            <a:r>
              <a:rPr lang="en-US" dirty="0" smtClean="0"/>
              <a:t>, Lys, </a:t>
            </a:r>
            <a:r>
              <a:rPr lang="en-US" dirty="0" err="1" smtClean="0"/>
              <a:t>Arg</a:t>
            </a:r>
            <a:endParaRPr lang="en-US" dirty="0"/>
          </a:p>
        </p:txBody>
      </p:sp>
      <p:sp>
        <p:nvSpPr>
          <p:cNvPr id="3" name="TextBox 2"/>
          <p:cNvSpPr txBox="1"/>
          <p:nvPr/>
        </p:nvSpPr>
        <p:spPr>
          <a:xfrm>
            <a:off x="6097588" y="3980329"/>
            <a:ext cx="5646418" cy="461665"/>
          </a:xfrm>
          <a:prstGeom prst="rect">
            <a:avLst/>
          </a:prstGeom>
          <a:noFill/>
        </p:spPr>
        <p:txBody>
          <a:bodyPr wrap="none" rtlCol="0">
            <a:spAutoFit/>
          </a:bodyPr>
          <a:lstStyle/>
          <a:p>
            <a:r>
              <a:rPr lang="en-US" sz="2400" dirty="0" smtClean="0"/>
              <a:t>Why should protein catabolism </a:t>
            </a:r>
            <a:r>
              <a:rPr lang="en-US" sz="2400" smtClean="0"/>
              <a:t>be avoided?</a:t>
            </a:r>
            <a:endParaRPr lang="en-US" sz="2400"/>
          </a:p>
        </p:txBody>
      </p:sp>
    </p:spTree>
    <p:extLst>
      <p:ext uri="{BB962C8B-B14F-4D97-AF65-F5344CB8AC3E}">
        <p14:creationId xmlns:p14="http://schemas.microsoft.com/office/powerpoint/2010/main" val="454647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Amino Acid Pool</a:t>
            </a:r>
            <a:endParaRPr lang="en-US" dirty="0"/>
          </a:p>
        </p:txBody>
      </p:sp>
      <p:pic>
        <p:nvPicPr>
          <p:cNvPr id="8" name="Picture 7"/>
          <p:cNvPicPr>
            <a:picLocks noChangeAspect="1"/>
          </p:cNvPicPr>
          <p:nvPr/>
        </p:nvPicPr>
        <p:blipFill>
          <a:blip r:embed="rId2"/>
          <a:stretch>
            <a:fillRect/>
          </a:stretch>
        </p:blipFill>
        <p:spPr>
          <a:xfrm>
            <a:off x="471019" y="1690687"/>
            <a:ext cx="11228735" cy="4185677"/>
          </a:xfrm>
          <a:prstGeom prst="rect">
            <a:avLst/>
          </a:prstGeom>
        </p:spPr>
      </p:pic>
    </p:spTree>
    <p:extLst>
      <p:ext uri="{BB962C8B-B14F-4D97-AF65-F5344CB8AC3E}">
        <p14:creationId xmlns:p14="http://schemas.microsoft.com/office/powerpoint/2010/main" val="966461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enzyme prevents glucose from being used when Alanine levels are high?</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Alanine Aminotransferase</a:t>
            </a:r>
          </a:p>
          <a:p>
            <a:pPr marL="514350" indent="-514350">
              <a:buFont typeface="+mj-lt"/>
              <a:buAutoNum type="alphaUcPeriod"/>
            </a:pPr>
            <a:r>
              <a:rPr lang="en-US" dirty="0" smtClean="0"/>
              <a:t>Fructose-1,6-bisphosphatase</a:t>
            </a:r>
          </a:p>
          <a:p>
            <a:pPr marL="514350" indent="-514350">
              <a:buFont typeface="+mj-lt"/>
              <a:buAutoNum type="alphaUcPeriod"/>
            </a:pPr>
            <a:r>
              <a:rPr lang="en-US" dirty="0" smtClean="0"/>
              <a:t>Pyruvate Kinase</a:t>
            </a:r>
          </a:p>
          <a:p>
            <a:pPr marL="514350" indent="-514350">
              <a:buFont typeface="+mj-lt"/>
              <a:buAutoNum type="alphaUcPeriod"/>
            </a:pPr>
            <a:r>
              <a:rPr lang="en-US" dirty="0" smtClean="0"/>
              <a:t>Pyruvate Carboxylase</a:t>
            </a:r>
          </a:p>
          <a:p>
            <a:pPr marL="514350" indent="-514350">
              <a:buFont typeface="+mj-lt"/>
              <a:buAutoNum type="alphaUcPeriod"/>
            </a:pPr>
            <a:endParaRPr lang="en-US" dirty="0" smtClean="0"/>
          </a:p>
          <a:p>
            <a:pPr marL="514350" indent="-514350">
              <a:buFont typeface="+mj-lt"/>
              <a:buAutoNum type="alphaUcPeriod"/>
            </a:pPr>
            <a:endParaRPr lang="en-US" dirty="0"/>
          </a:p>
        </p:txBody>
      </p:sp>
    </p:spTree>
    <p:extLst>
      <p:ext uri="{BB962C8B-B14F-4D97-AF65-F5344CB8AC3E}">
        <p14:creationId xmlns:p14="http://schemas.microsoft.com/office/powerpoint/2010/main" val="4643101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TotalTime>
  <Words>3012</Words>
  <Application>Microsoft Macintosh PowerPoint</Application>
  <PresentationFormat>Widescreen</PresentationFormat>
  <Paragraphs>500</Paragraphs>
  <Slides>56</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Calibri</vt:lpstr>
      <vt:lpstr>Calibri Light</vt:lpstr>
      <vt:lpstr>Century Gothic</vt:lpstr>
      <vt:lpstr>Courier New</vt:lpstr>
      <vt:lpstr>Mangal</vt:lpstr>
      <vt:lpstr>Palatino Linotype</vt:lpstr>
      <vt:lpstr>Symbol</vt:lpstr>
      <vt:lpstr>Wingdings</vt:lpstr>
      <vt:lpstr>Arial</vt:lpstr>
      <vt:lpstr>Office Theme</vt:lpstr>
      <vt:lpstr>Executive</vt:lpstr>
      <vt:lpstr>Protein and Amino Acid Catabolism and the Urea Cycle</vt:lpstr>
      <vt:lpstr>Quiz Question #1</vt:lpstr>
      <vt:lpstr>Quiz Question #2</vt:lpstr>
      <vt:lpstr>Quiz Question #3</vt:lpstr>
      <vt:lpstr>Learning Objectives</vt:lpstr>
      <vt:lpstr>Two main mechanisms of protein breakdown</vt:lpstr>
      <vt:lpstr>Why Break Down Proteins into Amino Acids</vt:lpstr>
      <vt:lpstr>The Amino Acid Pool</vt:lpstr>
      <vt:lpstr>Which enzyme prevents glucose from being used when Alanine levels are high?</vt:lpstr>
      <vt:lpstr>Why would amino acids become glucose, rather than energy?</vt:lpstr>
      <vt:lpstr>Components of Amino Acid Degradation</vt:lpstr>
      <vt:lpstr>Most amino acids are degraded by aminotransferases</vt:lpstr>
      <vt:lpstr>BCAA’s start with a transamination</vt:lpstr>
      <vt:lpstr>Why are BCAA’s Important in Nutrition?</vt:lpstr>
      <vt:lpstr>More BCAA Catabolism</vt:lpstr>
      <vt:lpstr>Maple Syrup Urine Disease</vt:lpstr>
      <vt:lpstr>What is MSUD?</vt:lpstr>
      <vt:lpstr>MSUD Mechanism</vt:lpstr>
      <vt:lpstr>MSUD Mechanism</vt:lpstr>
      <vt:lpstr>Branched-Chain Ketoacid Dehydrogenase Complex</vt:lpstr>
      <vt:lpstr>Types of MSUD</vt:lpstr>
      <vt:lpstr>Types of MSUD</vt:lpstr>
      <vt:lpstr>Diagnosis</vt:lpstr>
      <vt:lpstr>Treatment</vt:lpstr>
      <vt:lpstr>References</vt:lpstr>
      <vt:lpstr>Regulation of Branched Chain Ketoacid Dehydrogenase</vt:lpstr>
      <vt:lpstr>The rest of BCAA metabolism has several steps</vt:lpstr>
      <vt:lpstr>Which amino acid(s) are exclusively ketogenic?</vt:lpstr>
      <vt:lpstr>Nitrogen rich amino acids</vt:lpstr>
      <vt:lpstr>Glutaminase Breaks Down Glutamine into Glutamate, releasing Ammonia</vt:lpstr>
      <vt:lpstr>Glutamine As An Energy Source</vt:lpstr>
      <vt:lpstr>Back to the transaminases…</vt:lpstr>
      <vt:lpstr>Many Degradation Paths Lead Through Glutamate</vt:lpstr>
      <vt:lpstr>Glutaric Acidemia</vt:lpstr>
      <vt:lpstr>GA-I</vt:lpstr>
      <vt:lpstr>What is it?</vt:lpstr>
      <vt:lpstr>What does GCDH do?</vt:lpstr>
      <vt:lpstr>PowerPoint Presentation</vt:lpstr>
      <vt:lpstr>PowerPoint Presentation</vt:lpstr>
      <vt:lpstr>Signs and Symptoms</vt:lpstr>
      <vt:lpstr>Screening</vt:lpstr>
      <vt:lpstr>Screening Cont’d and Diagnosis</vt:lpstr>
      <vt:lpstr>Treatment</vt:lpstr>
      <vt:lpstr>Treatment Cont’d</vt:lpstr>
      <vt:lpstr>Glucose and Arginine Treatments?</vt:lpstr>
      <vt:lpstr>Monitoring </vt:lpstr>
      <vt:lpstr>GA-II and GA-III</vt:lpstr>
      <vt:lpstr>Regulation of Glutamate Dehydrogenase</vt:lpstr>
      <vt:lpstr>The Urea Cycle</vt:lpstr>
      <vt:lpstr>The Urea Cycle converts toxic ammonia into urea for excretion</vt:lpstr>
      <vt:lpstr>The Urea Cycle is Regulated by N-Acetylglutamate (NAG)</vt:lpstr>
      <vt:lpstr>Energy Demands of the Urea Cycle</vt:lpstr>
      <vt:lpstr>Degradation of the Carbon Skeletons</vt:lpstr>
      <vt:lpstr>Glucogenic and Ketogenic</vt:lpstr>
      <vt:lpstr>Amino Acids and Energy Production</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64</cp:revision>
  <dcterms:created xsi:type="dcterms:W3CDTF">2016-10-26T20:12:57Z</dcterms:created>
  <dcterms:modified xsi:type="dcterms:W3CDTF">2017-10-30T17:17:29Z</dcterms:modified>
</cp:coreProperties>
</file>